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41"/>
  </p:notesMasterIdLst>
  <p:sldIdLst>
    <p:sldId id="256" r:id="rId2"/>
    <p:sldId id="355" r:id="rId3"/>
    <p:sldId id="356" r:id="rId4"/>
    <p:sldId id="357" r:id="rId5"/>
    <p:sldId id="362" r:id="rId6"/>
    <p:sldId id="358" r:id="rId7"/>
    <p:sldId id="370" r:id="rId8"/>
    <p:sldId id="371" r:id="rId9"/>
    <p:sldId id="372" r:id="rId10"/>
    <p:sldId id="364" r:id="rId11"/>
    <p:sldId id="368" r:id="rId12"/>
    <p:sldId id="373" r:id="rId13"/>
    <p:sldId id="374" r:id="rId14"/>
    <p:sldId id="365" r:id="rId15"/>
    <p:sldId id="359" r:id="rId16"/>
    <p:sldId id="360" r:id="rId17"/>
    <p:sldId id="361" r:id="rId18"/>
    <p:sldId id="369" r:id="rId19"/>
    <p:sldId id="367" r:id="rId20"/>
    <p:sldId id="366" r:id="rId21"/>
    <p:sldId id="375" r:id="rId22"/>
    <p:sldId id="376" r:id="rId23"/>
    <p:sldId id="377" r:id="rId24"/>
    <p:sldId id="378" r:id="rId25"/>
    <p:sldId id="379" r:id="rId26"/>
    <p:sldId id="380" r:id="rId27"/>
    <p:sldId id="383" r:id="rId28"/>
    <p:sldId id="382" r:id="rId29"/>
    <p:sldId id="384" r:id="rId30"/>
    <p:sldId id="385" r:id="rId31"/>
    <p:sldId id="386" r:id="rId32"/>
    <p:sldId id="342" r:id="rId33"/>
    <p:sldId id="354" r:id="rId34"/>
    <p:sldId id="347" r:id="rId35"/>
    <p:sldId id="353" r:id="rId36"/>
    <p:sldId id="381" r:id="rId37"/>
    <p:sldId id="387" r:id="rId38"/>
    <p:sldId id="388" r:id="rId39"/>
    <p:sldId id="3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78F66-BDFD-4042-A3A1-0D20B110DD79}" v="23" dt="2022-11-09T19:15:11.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32" autoAdjust="0"/>
  </p:normalViewPr>
  <p:slideViewPr>
    <p:cSldViewPr snapToGrid="0">
      <p:cViewPr varScale="1">
        <p:scale>
          <a:sx n="75" d="100"/>
          <a:sy n="75" d="100"/>
        </p:scale>
        <p:origin x="78" y="2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F2478F66-BDFD-4042-A3A1-0D20B110DD79}"/>
    <pc:docChg chg="undo custSel addSld modSld">
      <pc:chgData name="Johnson, Chad" userId="29e26967-ee32-4210-a1e6-19e5305e9c5f" providerId="ADAL" clId="{F2478F66-BDFD-4042-A3A1-0D20B110DD79}" dt="2022-11-09T19:16:03.804" v="1085" actId="478"/>
      <pc:docMkLst>
        <pc:docMk/>
      </pc:docMkLst>
      <pc:sldChg chg="modSp mod">
        <pc:chgData name="Johnson, Chad" userId="29e26967-ee32-4210-a1e6-19e5305e9c5f" providerId="ADAL" clId="{F2478F66-BDFD-4042-A3A1-0D20B110DD79}" dt="2022-10-31T18:36:04.947" v="821" actId="27636"/>
        <pc:sldMkLst>
          <pc:docMk/>
          <pc:sldMk cId="831943935" sldId="347"/>
        </pc:sldMkLst>
        <pc:spChg chg="mod">
          <ac:chgData name="Johnson, Chad" userId="29e26967-ee32-4210-a1e6-19e5305e9c5f" providerId="ADAL" clId="{F2478F66-BDFD-4042-A3A1-0D20B110DD79}" dt="2022-10-31T18:36:04.947" v="821" actId="27636"/>
          <ac:spMkLst>
            <pc:docMk/>
            <pc:sldMk cId="831943935" sldId="347"/>
            <ac:spMk id="3" creationId="{1682C857-8F4C-4BD4-AA68-1C4A384C38DC}"/>
          </ac:spMkLst>
        </pc:spChg>
      </pc:sldChg>
      <pc:sldChg chg="addSp delSp modSp new mod modClrScheme chgLayout">
        <pc:chgData name="Johnson, Chad" userId="29e26967-ee32-4210-a1e6-19e5305e9c5f" providerId="ADAL" clId="{F2478F66-BDFD-4042-A3A1-0D20B110DD79}" dt="2022-10-31T17:07:05.460" v="279" actId="6549"/>
        <pc:sldMkLst>
          <pc:docMk/>
          <pc:sldMk cId="918624840" sldId="375"/>
        </pc:sldMkLst>
        <pc:spChg chg="del mod ord">
          <ac:chgData name="Johnson, Chad" userId="29e26967-ee32-4210-a1e6-19e5305e9c5f" providerId="ADAL" clId="{F2478F66-BDFD-4042-A3A1-0D20B110DD79}" dt="2022-10-31T16:44:18.750" v="1" actId="700"/>
          <ac:spMkLst>
            <pc:docMk/>
            <pc:sldMk cId="918624840" sldId="375"/>
            <ac:spMk id="2" creationId="{B6CC6109-BB72-DBE4-5E32-B73A7793AFD5}"/>
          </ac:spMkLst>
        </pc:spChg>
        <pc:spChg chg="del mod ord">
          <ac:chgData name="Johnson, Chad" userId="29e26967-ee32-4210-a1e6-19e5305e9c5f" providerId="ADAL" clId="{F2478F66-BDFD-4042-A3A1-0D20B110DD79}" dt="2022-10-31T16:44:18.750" v="1" actId="700"/>
          <ac:spMkLst>
            <pc:docMk/>
            <pc:sldMk cId="918624840" sldId="375"/>
            <ac:spMk id="3" creationId="{75C16FD7-2DE6-F7AF-17AE-E477E97F9954}"/>
          </ac:spMkLst>
        </pc:spChg>
        <pc:spChg chg="mod ord">
          <ac:chgData name="Johnson, Chad" userId="29e26967-ee32-4210-a1e6-19e5305e9c5f" providerId="ADAL" clId="{F2478F66-BDFD-4042-A3A1-0D20B110DD79}" dt="2022-10-31T16:44:18.750" v="1" actId="700"/>
          <ac:spMkLst>
            <pc:docMk/>
            <pc:sldMk cId="918624840" sldId="375"/>
            <ac:spMk id="4" creationId="{4262E23C-8B00-7A99-84C4-3FABCE08A993}"/>
          </ac:spMkLst>
        </pc:spChg>
        <pc:spChg chg="mod ord">
          <ac:chgData name="Johnson, Chad" userId="29e26967-ee32-4210-a1e6-19e5305e9c5f" providerId="ADAL" clId="{F2478F66-BDFD-4042-A3A1-0D20B110DD79}" dt="2022-10-31T16:51:44.435" v="275" actId="20577"/>
          <ac:spMkLst>
            <pc:docMk/>
            <pc:sldMk cId="918624840" sldId="375"/>
            <ac:spMk id="5" creationId="{66B6D156-D62F-7797-A2E9-9DC82981BE92}"/>
          </ac:spMkLst>
        </pc:spChg>
        <pc:spChg chg="mod ord">
          <ac:chgData name="Johnson, Chad" userId="29e26967-ee32-4210-a1e6-19e5305e9c5f" providerId="ADAL" clId="{F2478F66-BDFD-4042-A3A1-0D20B110DD79}" dt="2022-10-31T16:44:18.750" v="1" actId="700"/>
          <ac:spMkLst>
            <pc:docMk/>
            <pc:sldMk cId="918624840" sldId="375"/>
            <ac:spMk id="6" creationId="{CBAA0A4C-BAA5-B04E-5C22-3E8D8CA3AC43}"/>
          </ac:spMkLst>
        </pc:spChg>
        <pc:spChg chg="add mod ord">
          <ac:chgData name="Johnson, Chad" userId="29e26967-ee32-4210-a1e6-19e5305e9c5f" providerId="ADAL" clId="{F2478F66-BDFD-4042-A3A1-0D20B110DD79}" dt="2022-10-31T16:44:32.459" v="30" actId="20577"/>
          <ac:spMkLst>
            <pc:docMk/>
            <pc:sldMk cId="918624840" sldId="375"/>
            <ac:spMk id="7" creationId="{E0CB6C12-248C-8D9D-7611-B4E6565650B7}"/>
          </ac:spMkLst>
        </pc:spChg>
        <pc:spChg chg="add mod ord">
          <ac:chgData name="Johnson, Chad" userId="29e26967-ee32-4210-a1e6-19e5305e9c5f" providerId="ADAL" clId="{F2478F66-BDFD-4042-A3A1-0D20B110DD79}" dt="2022-10-31T17:07:05.460" v="279" actId="6549"/>
          <ac:spMkLst>
            <pc:docMk/>
            <pc:sldMk cId="918624840" sldId="375"/>
            <ac:spMk id="8" creationId="{DC85215A-0FB6-7080-1D6A-0EA2FFE35F59}"/>
          </ac:spMkLst>
        </pc:spChg>
        <pc:spChg chg="add del mod ord">
          <ac:chgData name="Johnson, Chad" userId="29e26967-ee32-4210-a1e6-19e5305e9c5f" providerId="ADAL" clId="{F2478F66-BDFD-4042-A3A1-0D20B110DD79}" dt="2022-10-31T16:44:21.110" v="2"/>
          <ac:spMkLst>
            <pc:docMk/>
            <pc:sldMk cId="918624840" sldId="375"/>
            <ac:spMk id="9" creationId="{88FA5056-B217-339D-F246-162FCC0E140D}"/>
          </ac:spMkLst>
        </pc:spChg>
        <pc:picChg chg="add mod">
          <ac:chgData name="Johnson, Chad" userId="29e26967-ee32-4210-a1e6-19e5305e9c5f" providerId="ADAL" clId="{F2478F66-BDFD-4042-A3A1-0D20B110DD79}" dt="2022-10-31T16:44:21.225" v="3" actId="27636"/>
          <ac:picMkLst>
            <pc:docMk/>
            <pc:sldMk cId="918624840" sldId="375"/>
            <ac:picMk id="1026" creationId="{40B6CB19-F1F2-C820-C186-FEB48EA56590}"/>
          </ac:picMkLst>
        </pc:picChg>
      </pc:sldChg>
      <pc:sldChg chg="addSp delSp modSp new mod modClrScheme chgLayout">
        <pc:chgData name="Johnson, Chad" userId="29e26967-ee32-4210-a1e6-19e5305e9c5f" providerId="ADAL" clId="{F2478F66-BDFD-4042-A3A1-0D20B110DD79}" dt="2022-10-31T17:17:27.077" v="554" actId="20577"/>
        <pc:sldMkLst>
          <pc:docMk/>
          <pc:sldMk cId="535936028" sldId="376"/>
        </pc:sldMkLst>
        <pc:spChg chg="del mod ord">
          <ac:chgData name="Johnson, Chad" userId="29e26967-ee32-4210-a1e6-19e5305e9c5f" providerId="ADAL" clId="{F2478F66-BDFD-4042-A3A1-0D20B110DD79}" dt="2022-10-31T17:08:19.365" v="281" actId="700"/>
          <ac:spMkLst>
            <pc:docMk/>
            <pc:sldMk cId="535936028" sldId="376"/>
            <ac:spMk id="2" creationId="{641233FD-20E8-1ED1-2F3A-02CD42F80876}"/>
          </ac:spMkLst>
        </pc:spChg>
        <pc:spChg chg="del mod ord">
          <ac:chgData name="Johnson, Chad" userId="29e26967-ee32-4210-a1e6-19e5305e9c5f" providerId="ADAL" clId="{F2478F66-BDFD-4042-A3A1-0D20B110DD79}" dt="2022-10-31T17:08:19.365" v="281" actId="700"/>
          <ac:spMkLst>
            <pc:docMk/>
            <pc:sldMk cId="535936028" sldId="376"/>
            <ac:spMk id="3" creationId="{4004625F-9324-9A19-2498-E76B9A5FA445}"/>
          </ac:spMkLst>
        </pc:spChg>
        <pc:spChg chg="del">
          <ac:chgData name="Johnson, Chad" userId="29e26967-ee32-4210-a1e6-19e5305e9c5f" providerId="ADAL" clId="{F2478F66-BDFD-4042-A3A1-0D20B110DD79}" dt="2022-10-31T17:08:19.365" v="281" actId="700"/>
          <ac:spMkLst>
            <pc:docMk/>
            <pc:sldMk cId="535936028" sldId="376"/>
            <ac:spMk id="4" creationId="{A16AE7B6-DD81-55E9-15EB-4EB7220BA82B}"/>
          </ac:spMkLst>
        </pc:spChg>
        <pc:spChg chg="mod ord">
          <ac:chgData name="Johnson, Chad" userId="29e26967-ee32-4210-a1e6-19e5305e9c5f" providerId="ADAL" clId="{F2478F66-BDFD-4042-A3A1-0D20B110DD79}" dt="2022-10-31T17:08:19.365" v="281" actId="700"/>
          <ac:spMkLst>
            <pc:docMk/>
            <pc:sldMk cId="535936028" sldId="376"/>
            <ac:spMk id="5" creationId="{49BC3E29-C868-9ACA-DC0A-8F0D8C37A030}"/>
          </ac:spMkLst>
        </pc:spChg>
        <pc:spChg chg="mod ord">
          <ac:chgData name="Johnson, Chad" userId="29e26967-ee32-4210-a1e6-19e5305e9c5f" providerId="ADAL" clId="{F2478F66-BDFD-4042-A3A1-0D20B110DD79}" dt="2022-10-31T17:17:27.077" v="554" actId="20577"/>
          <ac:spMkLst>
            <pc:docMk/>
            <pc:sldMk cId="535936028" sldId="376"/>
            <ac:spMk id="6" creationId="{38ADACB3-C48E-8E64-ED2E-E66020612FDE}"/>
          </ac:spMkLst>
        </pc:spChg>
        <pc:spChg chg="mod ord">
          <ac:chgData name="Johnson, Chad" userId="29e26967-ee32-4210-a1e6-19e5305e9c5f" providerId="ADAL" clId="{F2478F66-BDFD-4042-A3A1-0D20B110DD79}" dt="2022-10-31T17:08:19.365" v="281" actId="700"/>
          <ac:spMkLst>
            <pc:docMk/>
            <pc:sldMk cId="535936028" sldId="376"/>
            <ac:spMk id="7" creationId="{4DEF09E3-4BA0-7175-E1A3-47D7A193D6E0}"/>
          </ac:spMkLst>
        </pc:spChg>
        <pc:spChg chg="add mod ord">
          <ac:chgData name="Johnson, Chad" userId="29e26967-ee32-4210-a1e6-19e5305e9c5f" providerId="ADAL" clId="{F2478F66-BDFD-4042-A3A1-0D20B110DD79}" dt="2022-10-31T17:09:22.799" v="336" actId="20577"/>
          <ac:spMkLst>
            <pc:docMk/>
            <pc:sldMk cId="535936028" sldId="376"/>
            <ac:spMk id="8" creationId="{19068438-CF87-6007-E746-36739A85BA97}"/>
          </ac:spMkLst>
        </pc:spChg>
        <pc:spChg chg="add mod ord">
          <ac:chgData name="Johnson, Chad" userId="29e26967-ee32-4210-a1e6-19e5305e9c5f" providerId="ADAL" clId="{F2478F66-BDFD-4042-A3A1-0D20B110DD79}" dt="2022-10-31T17:17:14.159" v="529" actId="20577"/>
          <ac:spMkLst>
            <pc:docMk/>
            <pc:sldMk cId="535936028" sldId="376"/>
            <ac:spMk id="9" creationId="{DA384CEA-CC87-0AC0-08CC-C1E053E3ADFD}"/>
          </ac:spMkLst>
        </pc:spChg>
      </pc:sldChg>
      <pc:sldChg chg="modSp new mod">
        <pc:chgData name="Johnson, Chad" userId="29e26967-ee32-4210-a1e6-19e5305e9c5f" providerId="ADAL" clId="{F2478F66-BDFD-4042-A3A1-0D20B110DD79}" dt="2022-10-31T18:07:59.596" v="741" actId="20577"/>
        <pc:sldMkLst>
          <pc:docMk/>
          <pc:sldMk cId="880834329" sldId="377"/>
        </pc:sldMkLst>
        <pc:spChg chg="mod">
          <ac:chgData name="Johnson, Chad" userId="29e26967-ee32-4210-a1e6-19e5305e9c5f" providerId="ADAL" clId="{F2478F66-BDFD-4042-A3A1-0D20B110DD79}" dt="2022-10-31T17:56:19.100" v="580" actId="20577"/>
          <ac:spMkLst>
            <pc:docMk/>
            <pc:sldMk cId="880834329" sldId="377"/>
            <ac:spMk id="2" creationId="{271D0F15-9374-B043-7F01-0FB635B2BB1D}"/>
          </ac:spMkLst>
        </pc:spChg>
        <pc:spChg chg="mod">
          <ac:chgData name="Johnson, Chad" userId="29e26967-ee32-4210-a1e6-19e5305e9c5f" providerId="ADAL" clId="{F2478F66-BDFD-4042-A3A1-0D20B110DD79}" dt="2022-10-31T18:07:48.517" v="716" actId="20577"/>
          <ac:spMkLst>
            <pc:docMk/>
            <pc:sldMk cId="880834329" sldId="377"/>
            <ac:spMk id="3" creationId="{071FC59B-81D9-4298-3758-A497CE5D30B8}"/>
          </ac:spMkLst>
        </pc:spChg>
        <pc:spChg chg="mod">
          <ac:chgData name="Johnson, Chad" userId="29e26967-ee32-4210-a1e6-19e5305e9c5f" providerId="ADAL" clId="{F2478F66-BDFD-4042-A3A1-0D20B110DD79}" dt="2022-10-31T18:07:59.596" v="741" actId="20577"/>
          <ac:spMkLst>
            <pc:docMk/>
            <pc:sldMk cId="880834329" sldId="377"/>
            <ac:spMk id="5" creationId="{0028B663-498F-7E4F-742F-F33A802C4A2D}"/>
          </ac:spMkLst>
        </pc:spChg>
      </pc:sldChg>
      <pc:sldChg chg="modSp new mod">
        <pc:chgData name="Johnson, Chad" userId="29e26967-ee32-4210-a1e6-19e5305e9c5f" providerId="ADAL" clId="{F2478F66-BDFD-4042-A3A1-0D20B110DD79}" dt="2022-10-31T18:28:29.813" v="801" actId="20577"/>
        <pc:sldMkLst>
          <pc:docMk/>
          <pc:sldMk cId="2523889092" sldId="378"/>
        </pc:sldMkLst>
        <pc:spChg chg="mod">
          <ac:chgData name="Johnson, Chad" userId="29e26967-ee32-4210-a1e6-19e5305e9c5f" providerId="ADAL" clId="{F2478F66-BDFD-4042-A3A1-0D20B110DD79}" dt="2022-10-31T18:28:29.813" v="801" actId="20577"/>
          <ac:spMkLst>
            <pc:docMk/>
            <pc:sldMk cId="2523889092" sldId="378"/>
            <ac:spMk id="2" creationId="{1F971992-CCD5-0E82-AFFD-59ABACDF6992}"/>
          </ac:spMkLst>
        </pc:spChg>
        <pc:spChg chg="mod">
          <ac:chgData name="Johnson, Chad" userId="29e26967-ee32-4210-a1e6-19e5305e9c5f" providerId="ADAL" clId="{F2478F66-BDFD-4042-A3A1-0D20B110DD79}" dt="2022-10-31T18:28:15.985" v="761" actId="27636"/>
          <ac:spMkLst>
            <pc:docMk/>
            <pc:sldMk cId="2523889092" sldId="378"/>
            <ac:spMk id="3" creationId="{6A54A26A-9320-03E4-EC2B-8F4EF35E47E2}"/>
          </ac:spMkLst>
        </pc:spChg>
        <pc:spChg chg="mod">
          <ac:chgData name="Johnson, Chad" userId="29e26967-ee32-4210-a1e6-19e5305e9c5f" providerId="ADAL" clId="{F2478F66-BDFD-4042-A3A1-0D20B110DD79}" dt="2022-10-31T18:28:23.214" v="786" actId="20577"/>
          <ac:spMkLst>
            <pc:docMk/>
            <pc:sldMk cId="2523889092" sldId="378"/>
            <ac:spMk id="5" creationId="{A89BFDA7-32AD-FF27-B6C2-47A11170E9B6}"/>
          </ac:spMkLst>
        </pc:spChg>
      </pc:sldChg>
      <pc:sldChg chg="modSp add mod">
        <pc:chgData name="Johnson, Chad" userId="29e26967-ee32-4210-a1e6-19e5305e9c5f" providerId="ADAL" clId="{F2478F66-BDFD-4042-A3A1-0D20B110DD79}" dt="2022-10-31T18:28:58.758" v="804" actId="27636"/>
        <pc:sldMkLst>
          <pc:docMk/>
          <pc:sldMk cId="661221329" sldId="379"/>
        </pc:sldMkLst>
        <pc:spChg chg="mod">
          <ac:chgData name="Johnson, Chad" userId="29e26967-ee32-4210-a1e6-19e5305e9c5f" providerId="ADAL" clId="{F2478F66-BDFD-4042-A3A1-0D20B110DD79}" dt="2022-10-31T18:28:58.758" v="804" actId="27636"/>
          <ac:spMkLst>
            <pc:docMk/>
            <pc:sldMk cId="661221329" sldId="379"/>
            <ac:spMk id="3" creationId="{6A54A26A-9320-03E4-EC2B-8F4EF35E47E2}"/>
          </ac:spMkLst>
        </pc:spChg>
      </pc:sldChg>
      <pc:sldChg chg="modSp add mod">
        <pc:chgData name="Johnson, Chad" userId="29e26967-ee32-4210-a1e6-19e5305e9c5f" providerId="ADAL" clId="{F2478F66-BDFD-4042-A3A1-0D20B110DD79}" dt="2022-10-31T18:34:48.468" v="816" actId="114"/>
        <pc:sldMkLst>
          <pc:docMk/>
          <pc:sldMk cId="4091768468" sldId="380"/>
        </pc:sldMkLst>
        <pc:spChg chg="mod">
          <ac:chgData name="Johnson, Chad" userId="29e26967-ee32-4210-a1e6-19e5305e9c5f" providerId="ADAL" clId="{F2478F66-BDFD-4042-A3A1-0D20B110DD79}" dt="2022-10-31T18:34:48.468" v="816" actId="114"/>
          <ac:spMkLst>
            <pc:docMk/>
            <pc:sldMk cId="4091768468" sldId="380"/>
            <ac:spMk id="3" creationId="{6A54A26A-9320-03E4-EC2B-8F4EF35E47E2}"/>
          </ac:spMkLst>
        </pc:spChg>
      </pc:sldChg>
      <pc:sldChg chg="modSp new mod">
        <pc:chgData name="Johnson, Chad" userId="29e26967-ee32-4210-a1e6-19e5305e9c5f" providerId="ADAL" clId="{F2478F66-BDFD-4042-A3A1-0D20B110DD79}" dt="2022-10-31T18:48:22.948" v="1042" actId="20577"/>
        <pc:sldMkLst>
          <pc:docMk/>
          <pc:sldMk cId="2201874239" sldId="381"/>
        </pc:sldMkLst>
        <pc:spChg chg="mod">
          <ac:chgData name="Johnson, Chad" userId="29e26967-ee32-4210-a1e6-19e5305e9c5f" providerId="ADAL" clId="{F2478F66-BDFD-4042-A3A1-0D20B110DD79}" dt="2022-10-31T18:46:55.066" v="829" actId="20577"/>
          <ac:spMkLst>
            <pc:docMk/>
            <pc:sldMk cId="2201874239" sldId="381"/>
            <ac:spMk id="2" creationId="{8DE68272-3C5D-067D-04E4-BCFC193F152A}"/>
          </ac:spMkLst>
        </pc:spChg>
        <pc:spChg chg="mod">
          <ac:chgData name="Johnson, Chad" userId="29e26967-ee32-4210-a1e6-19e5305e9c5f" providerId="ADAL" clId="{F2478F66-BDFD-4042-A3A1-0D20B110DD79}" dt="2022-10-31T18:48:22.948" v="1042" actId="20577"/>
          <ac:spMkLst>
            <pc:docMk/>
            <pc:sldMk cId="2201874239" sldId="381"/>
            <ac:spMk id="3" creationId="{A237E028-047C-2F9F-83C9-F5911ECCA2E3}"/>
          </ac:spMkLst>
        </pc:spChg>
      </pc:sldChg>
      <pc:sldChg chg="addSp delSp modSp new mod modNotesTx">
        <pc:chgData name="Johnson, Chad" userId="29e26967-ee32-4210-a1e6-19e5305e9c5f" providerId="ADAL" clId="{F2478F66-BDFD-4042-A3A1-0D20B110DD79}" dt="2022-11-09T19:01:02.991" v="1055"/>
        <pc:sldMkLst>
          <pc:docMk/>
          <pc:sldMk cId="4105075728" sldId="387"/>
        </pc:sldMkLst>
        <pc:spChg chg="del">
          <ac:chgData name="Johnson, Chad" userId="29e26967-ee32-4210-a1e6-19e5305e9c5f" providerId="ADAL" clId="{F2478F66-BDFD-4042-A3A1-0D20B110DD79}" dt="2022-11-09T18:56:55.256" v="1047" actId="478"/>
          <ac:spMkLst>
            <pc:docMk/>
            <pc:sldMk cId="4105075728" sldId="387"/>
            <ac:spMk id="2" creationId="{9CE9EDCA-8A30-C6A8-78B7-142E1475524F}"/>
          </ac:spMkLst>
        </pc:spChg>
        <pc:spChg chg="del">
          <ac:chgData name="Johnson, Chad" userId="29e26967-ee32-4210-a1e6-19e5305e9c5f" providerId="ADAL" clId="{F2478F66-BDFD-4042-A3A1-0D20B110DD79}" dt="2022-11-09T18:56:44.832" v="1044"/>
          <ac:spMkLst>
            <pc:docMk/>
            <pc:sldMk cId="4105075728" sldId="387"/>
            <ac:spMk id="3" creationId="{9916ED45-A1C3-62D4-762B-4ACFF52F6DFB}"/>
          </ac:spMkLst>
        </pc:spChg>
        <pc:spChg chg="del">
          <ac:chgData name="Johnson, Chad" userId="29e26967-ee32-4210-a1e6-19e5305e9c5f" providerId="ADAL" clId="{F2478F66-BDFD-4042-A3A1-0D20B110DD79}" dt="2022-11-09T18:56:51.181" v="1046" actId="478"/>
          <ac:spMkLst>
            <pc:docMk/>
            <pc:sldMk cId="4105075728" sldId="387"/>
            <ac:spMk id="5" creationId="{5A269262-1643-BEB0-F91A-3AC7FF3A9239}"/>
          </ac:spMkLst>
        </pc:spChg>
        <pc:picChg chg="add mod">
          <ac:chgData name="Johnson, Chad" userId="29e26967-ee32-4210-a1e6-19e5305e9c5f" providerId="ADAL" clId="{F2478F66-BDFD-4042-A3A1-0D20B110DD79}" dt="2022-11-09T18:57:00.762" v="1049" actId="14100"/>
          <ac:picMkLst>
            <pc:docMk/>
            <pc:sldMk cId="4105075728" sldId="387"/>
            <ac:picMk id="1026" creationId="{64F73895-0409-7E00-26B7-40AEEE63A2BD}"/>
          </ac:picMkLst>
        </pc:picChg>
      </pc:sldChg>
      <pc:sldChg chg="addSp delSp modSp new">
        <pc:chgData name="Johnson, Chad" userId="29e26967-ee32-4210-a1e6-19e5305e9c5f" providerId="ADAL" clId="{F2478F66-BDFD-4042-A3A1-0D20B110DD79}" dt="2022-11-09T19:02:37.771" v="1062" actId="1076"/>
        <pc:sldMkLst>
          <pc:docMk/>
          <pc:sldMk cId="139810669" sldId="388"/>
        </pc:sldMkLst>
        <pc:spChg chg="del">
          <ac:chgData name="Johnson, Chad" userId="29e26967-ee32-4210-a1e6-19e5305e9c5f" providerId="ADAL" clId="{F2478F66-BDFD-4042-A3A1-0D20B110DD79}" dt="2022-11-09T19:02:18.886" v="1057"/>
          <ac:spMkLst>
            <pc:docMk/>
            <pc:sldMk cId="139810669" sldId="388"/>
            <ac:spMk id="3" creationId="{B120DEBA-3915-10C3-8E86-FAE009E2B765}"/>
          </ac:spMkLst>
        </pc:spChg>
        <pc:picChg chg="add mod">
          <ac:chgData name="Johnson, Chad" userId="29e26967-ee32-4210-a1e6-19e5305e9c5f" providerId="ADAL" clId="{F2478F66-BDFD-4042-A3A1-0D20B110DD79}" dt="2022-11-09T19:02:37.771" v="1062" actId="1076"/>
          <ac:picMkLst>
            <pc:docMk/>
            <pc:sldMk cId="139810669" sldId="388"/>
            <ac:picMk id="2050" creationId="{FF5FC372-ACBD-964D-92A5-DFCFAA890F7D}"/>
          </ac:picMkLst>
        </pc:picChg>
      </pc:sldChg>
      <pc:sldChg chg="addSp delSp modSp new mod">
        <pc:chgData name="Johnson, Chad" userId="29e26967-ee32-4210-a1e6-19e5305e9c5f" providerId="ADAL" clId="{F2478F66-BDFD-4042-A3A1-0D20B110DD79}" dt="2022-11-09T19:16:03.804" v="1085" actId="478"/>
        <pc:sldMkLst>
          <pc:docMk/>
          <pc:sldMk cId="3282655458" sldId="389"/>
        </pc:sldMkLst>
        <pc:spChg chg="del">
          <ac:chgData name="Johnson, Chad" userId="29e26967-ee32-4210-a1e6-19e5305e9c5f" providerId="ADAL" clId="{F2478F66-BDFD-4042-A3A1-0D20B110DD79}" dt="2022-11-09T19:14:30.943" v="1074" actId="478"/>
          <ac:spMkLst>
            <pc:docMk/>
            <pc:sldMk cId="3282655458" sldId="389"/>
            <ac:spMk id="2" creationId="{D0ACA06D-B3C7-757B-BDEC-8E358D39D601}"/>
          </ac:spMkLst>
        </pc:spChg>
        <pc:spChg chg="add del">
          <ac:chgData name="Johnson, Chad" userId="29e26967-ee32-4210-a1e6-19e5305e9c5f" providerId="ADAL" clId="{F2478F66-BDFD-4042-A3A1-0D20B110DD79}" dt="2022-11-09T19:13:57.121" v="1066"/>
          <ac:spMkLst>
            <pc:docMk/>
            <pc:sldMk cId="3282655458" sldId="389"/>
            <ac:spMk id="3" creationId="{589FCE81-C480-7788-46D7-24D57AB5DE04}"/>
          </ac:spMkLst>
        </pc:spChg>
        <pc:spChg chg="del">
          <ac:chgData name="Johnson, Chad" userId="29e26967-ee32-4210-a1e6-19e5305e9c5f" providerId="ADAL" clId="{F2478F66-BDFD-4042-A3A1-0D20B110DD79}" dt="2022-11-09T19:15:57.554" v="1082" actId="478"/>
          <ac:spMkLst>
            <pc:docMk/>
            <pc:sldMk cId="3282655458" sldId="389"/>
            <ac:spMk id="4" creationId="{C5725A1D-D7A4-6064-5157-B17FE480FB5C}"/>
          </ac:spMkLst>
        </pc:spChg>
        <pc:spChg chg="del">
          <ac:chgData name="Johnson, Chad" userId="29e26967-ee32-4210-a1e6-19e5305e9c5f" providerId="ADAL" clId="{F2478F66-BDFD-4042-A3A1-0D20B110DD79}" dt="2022-11-09T19:14:28.408" v="1073" actId="478"/>
          <ac:spMkLst>
            <pc:docMk/>
            <pc:sldMk cId="3282655458" sldId="389"/>
            <ac:spMk id="5" creationId="{09DE4D9B-DA89-1D38-4A47-7D5CA3B051B9}"/>
          </ac:spMkLst>
        </pc:spChg>
        <pc:spChg chg="del">
          <ac:chgData name="Johnson, Chad" userId="29e26967-ee32-4210-a1e6-19e5305e9c5f" providerId="ADAL" clId="{F2478F66-BDFD-4042-A3A1-0D20B110DD79}" dt="2022-11-09T19:16:03.804" v="1085" actId="478"/>
          <ac:spMkLst>
            <pc:docMk/>
            <pc:sldMk cId="3282655458" sldId="389"/>
            <ac:spMk id="6" creationId="{3A76328A-D37A-A0C8-6B0B-7A27BC266C2A}"/>
          </ac:spMkLst>
        </pc:spChg>
        <pc:spChg chg="add del mod">
          <ac:chgData name="Johnson, Chad" userId="29e26967-ee32-4210-a1e6-19e5305e9c5f" providerId="ADAL" clId="{F2478F66-BDFD-4042-A3A1-0D20B110DD79}" dt="2022-11-09T19:16:01.279" v="1084" actId="478"/>
          <ac:spMkLst>
            <pc:docMk/>
            <pc:sldMk cId="3282655458" sldId="389"/>
            <ac:spMk id="10" creationId="{F21615E5-4ABE-5E0A-CE4E-7D54F1CD9819}"/>
          </ac:spMkLst>
        </pc:spChg>
        <pc:picChg chg="add del mod modCrop">
          <ac:chgData name="Johnson, Chad" userId="29e26967-ee32-4210-a1e6-19e5305e9c5f" providerId="ADAL" clId="{F2478F66-BDFD-4042-A3A1-0D20B110DD79}" dt="2022-11-09T19:16:01.279" v="1084" actId="478"/>
          <ac:picMkLst>
            <pc:docMk/>
            <pc:sldMk cId="3282655458" sldId="389"/>
            <ac:picMk id="8" creationId="{2C193478-6350-35F4-FD27-8AD43EEF52ED}"/>
          </ac:picMkLst>
        </pc:picChg>
        <pc:picChg chg="add del mod">
          <ac:chgData name="Johnson, Chad" userId="29e26967-ee32-4210-a1e6-19e5305e9c5f" providerId="ADAL" clId="{F2478F66-BDFD-4042-A3A1-0D20B110DD79}" dt="2022-11-09T19:13:40.971" v="1065"/>
          <ac:picMkLst>
            <pc:docMk/>
            <pc:sldMk cId="3282655458" sldId="389"/>
            <ac:picMk id="3074" creationId="{B85CDAA1-2F8E-7628-3F97-077B68556053}"/>
          </ac:picMkLst>
        </pc:picChg>
        <pc:picChg chg="add mod">
          <ac:chgData name="Johnson, Chad" userId="29e26967-ee32-4210-a1e6-19e5305e9c5f" providerId="ADAL" clId="{F2478F66-BDFD-4042-A3A1-0D20B110DD79}" dt="2022-11-09T19:15:11.632" v="1081" actId="1076"/>
          <ac:picMkLst>
            <pc:docMk/>
            <pc:sldMk cId="3282655458" sldId="389"/>
            <ac:picMk id="3076" creationId="{7C629343-A1FC-07D3-C0B4-D04B29B7DA8B}"/>
          </ac:picMkLst>
        </pc:picChg>
      </pc:sldChg>
    </pc:docChg>
  </pc:docChgLst>
  <pc:docChgLst>
    <pc:chgData name="Chad Johnson" userId="29e26967-ee32-4210-a1e6-19e5305e9c5f" providerId="ADAL" clId="{E6DE011F-9506-4601-9CB5-8A234468FF20}"/>
    <pc:docChg chg="modSld">
      <pc:chgData name="Chad Johnson" userId="29e26967-ee32-4210-a1e6-19e5305e9c5f" providerId="ADAL" clId="{E6DE011F-9506-4601-9CB5-8A234468FF20}" dt="2021-03-30T14:31:35.328" v="4"/>
      <pc:docMkLst>
        <pc:docMk/>
      </pc:docMkLst>
      <pc:sldChg chg="modSp mod">
        <pc:chgData name="Chad Johnson" userId="29e26967-ee32-4210-a1e6-19e5305e9c5f" providerId="ADAL" clId="{E6DE011F-9506-4601-9CB5-8A234468FF20}" dt="2021-03-30T14:31:35.328" v="4"/>
        <pc:sldMkLst>
          <pc:docMk/>
          <pc:sldMk cId="2051058274" sldId="256"/>
        </pc:sldMkLst>
        <pc:spChg chg="mod">
          <ac:chgData name="Chad Johnson" userId="29e26967-ee32-4210-a1e6-19e5305e9c5f" providerId="ADAL" clId="{E6DE011F-9506-4601-9CB5-8A234468FF20}" dt="2021-03-30T14:31:20.641" v="3" actId="20577"/>
          <ac:spMkLst>
            <pc:docMk/>
            <pc:sldMk cId="2051058274" sldId="256"/>
            <ac:spMk id="2" creationId="{BE6A06DF-F722-4988-BC89-851B8C82FDE0}"/>
          </ac:spMkLst>
        </pc:spChg>
        <pc:spChg chg="mod">
          <ac:chgData name="Chad Johnson" userId="29e26967-ee32-4210-a1e6-19e5305e9c5f" providerId="ADAL" clId="{E6DE011F-9506-4601-9CB5-8A234468FF20}" dt="2021-03-30T14:31:35.328" v="4"/>
          <ac:spMkLst>
            <pc:docMk/>
            <pc:sldMk cId="2051058274" sldId="256"/>
            <ac:spMk id="3" creationId="{82E07F94-A1B7-4386-B249-3F37A1222475}"/>
          </ac:spMkLst>
        </pc:spChg>
      </pc:sldChg>
      <pc:sldChg chg="modSp">
        <pc:chgData name="Chad Johnson" userId="29e26967-ee32-4210-a1e6-19e5305e9c5f" providerId="ADAL" clId="{E6DE011F-9506-4601-9CB5-8A234468FF20}" dt="2021-03-30T14:31:35.328" v="4"/>
        <pc:sldMkLst>
          <pc:docMk/>
          <pc:sldMk cId="1918646479" sldId="342"/>
        </pc:sldMkLst>
        <pc:spChg chg="mod">
          <ac:chgData name="Chad Johnson" userId="29e26967-ee32-4210-a1e6-19e5305e9c5f" providerId="ADAL" clId="{E6DE011F-9506-4601-9CB5-8A234468FF20}" dt="2021-03-30T14:31:35.328" v="4"/>
          <ac:spMkLst>
            <pc:docMk/>
            <pc:sldMk cId="1918646479" sldId="342"/>
            <ac:spMk id="4" creationId="{0FD51CB3-90A7-4247-A185-6C4E8DA18CC2}"/>
          </ac:spMkLst>
        </pc:spChg>
      </pc:sldChg>
      <pc:sldChg chg="modSp">
        <pc:chgData name="Chad Johnson" userId="29e26967-ee32-4210-a1e6-19e5305e9c5f" providerId="ADAL" clId="{E6DE011F-9506-4601-9CB5-8A234468FF20}" dt="2021-03-30T14:31:35.328" v="4"/>
        <pc:sldMkLst>
          <pc:docMk/>
          <pc:sldMk cId="831943935" sldId="347"/>
        </pc:sldMkLst>
        <pc:spChg chg="mod">
          <ac:chgData name="Chad Johnson" userId="29e26967-ee32-4210-a1e6-19e5305e9c5f" providerId="ADAL" clId="{E6DE011F-9506-4601-9CB5-8A234468FF20}" dt="2021-03-30T14:31:35.328" v="4"/>
          <ac:spMkLst>
            <pc:docMk/>
            <pc:sldMk cId="831943935" sldId="347"/>
            <ac:spMk id="4" creationId="{089A306E-66D5-4B9E-BBB9-E34F272C86A4}"/>
          </ac:spMkLst>
        </pc:spChg>
      </pc:sldChg>
      <pc:sldChg chg="modSp">
        <pc:chgData name="Chad Johnson" userId="29e26967-ee32-4210-a1e6-19e5305e9c5f" providerId="ADAL" clId="{E6DE011F-9506-4601-9CB5-8A234468FF20}" dt="2021-03-30T14:31:35.328" v="4"/>
        <pc:sldMkLst>
          <pc:docMk/>
          <pc:sldMk cId="2117987747" sldId="349"/>
        </pc:sldMkLst>
        <pc:spChg chg="mod">
          <ac:chgData name="Chad Johnson" userId="29e26967-ee32-4210-a1e6-19e5305e9c5f" providerId="ADAL" clId="{E6DE011F-9506-4601-9CB5-8A234468FF20}" dt="2021-03-30T14:31:35.328" v="4"/>
          <ac:spMkLst>
            <pc:docMk/>
            <pc:sldMk cId="2117987747" sldId="349"/>
            <ac:spMk id="5" creationId="{1D9E7295-D56F-46EC-B370-989DCF6F88EC}"/>
          </ac:spMkLst>
        </pc:spChg>
      </pc:sldChg>
      <pc:sldChg chg="modSp">
        <pc:chgData name="Chad Johnson" userId="29e26967-ee32-4210-a1e6-19e5305e9c5f" providerId="ADAL" clId="{E6DE011F-9506-4601-9CB5-8A234468FF20}" dt="2021-03-30T14:31:35.328" v="4"/>
        <pc:sldMkLst>
          <pc:docMk/>
          <pc:sldMk cId="2906065538" sldId="350"/>
        </pc:sldMkLst>
        <pc:spChg chg="mod">
          <ac:chgData name="Chad Johnson" userId="29e26967-ee32-4210-a1e6-19e5305e9c5f" providerId="ADAL" clId="{E6DE011F-9506-4601-9CB5-8A234468FF20}" dt="2021-03-30T14:31:35.328" v="4"/>
          <ac:spMkLst>
            <pc:docMk/>
            <pc:sldMk cId="2906065538" sldId="350"/>
            <ac:spMk id="5" creationId="{1D9E7295-D56F-46EC-B370-989DCF6F88EC}"/>
          </ac:spMkLst>
        </pc:spChg>
      </pc:sldChg>
      <pc:sldChg chg="modSp">
        <pc:chgData name="Chad Johnson" userId="29e26967-ee32-4210-a1e6-19e5305e9c5f" providerId="ADAL" clId="{E6DE011F-9506-4601-9CB5-8A234468FF20}" dt="2021-03-30T14:31:35.328" v="4"/>
        <pc:sldMkLst>
          <pc:docMk/>
          <pc:sldMk cId="2079957942" sldId="351"/>
        </pc:sldMkLst>
        <pc:spChg chg="mod">
          <ac:chgData name="Chad Johnson" userId="29e26967-ee32-4210-a1e6-19e5305e9c5f" providerId="ADAL" clId="{E6DE011F-9506-4601-9CB5-8A234468FF20}" dt="2021-03-30T14:31:35.328" v="4"/>
          <ac:spMkLst>
            <pc:docMk/>
            <pc:sldMk cId="2079957942" sldId="351"/>
            <ac:spMk id="5" creationId="{139B88E8-F544-471B-B97D-04222E7C3FB5}"/>
          </ac:spMkLst>
        </pc:spChg>
      </pc:sldChg>
      <pc:sldChg chg="modSp">
        <pc:chgData name="Chad Johnson" userId="29e26967-ee32-4210-a1e6-19e5305e9c5f" providerId="ADAL" clId="{E6DE011F-9506-4601-9CB5-8A234468FF20}" dt="2021-03-30T14:31:35.328" v="4"/>
        <pc:sldMkLst>
          <pc:docMk/>
          <pc:sldMk cId="2431449830" sldId="352"/>
        </pc:sldMkLst>
        <pc:spChg chg="mod">
          <ac:chgData name="Chad Johnson" userId="29e26967-ee32-4210-a1e6-19e5305e9c5f" providerId="ADAL" clId="{E6DE011F-9506-4601-9CB5-8A234468FF20}" dt="2021-03-30T14:31:35.328" v="4"/>
          <ac:spMkLst>
            <pc:docMk/>
            <pc:sldMk cId="2431449830" sldId="352"/>
            <ac:spMk id="5" creationId="{10593328-7765-4ED4-BD13-A0FF3739939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sychologyofgames.com/2013/11/the-psychology-of-video-game-avatars/#foot_text_2072_3"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yber.law.harvard.edu/property00/jurisdiction/zippoedit.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itlaw.wikia.com/wiki/Boschetto_v._Hansing" TargetMode="External"/><Relationship Id="rId5" Type="http://schemas.openxmlformats.org/officeDocument/2006/relationships/hyperlink" Target="http://en.wikipedia.org/wiki/Personal_jurisdiction_in_internet_cases_in_the_United_States#Brief_summaries_of_notable_cases" TargetMode="External"/><Relationship Id="rId4" Type="http://schemas.openxmlformats.org/officeDocument/2006/relationships/hyperlink" Target="http://www.cyberspacelaw.org/kesan/kesan1.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dmlp.org/legal-guide/immunity-online-publishers-under-communications-decency-ac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Feist_Publications_v._Rural_Telephone_Servi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someone who hurls themselves out of an airplane with a parachute might think, “I’m skydiving, so I’m the kind of person who seeks out thrills.”</a:t>
            </a:r>
          </a:p>
          <a:p>
            <a:endParaRPr lang="en-US" dirty="0"/>
          </a:p>
          <a:p>
            <a:r>
              <a:rPr lang="en-US" b="0" i="0" dirty="0">
                <a:solidFill>
                  <a:srgbClr val="404040"/>
                </a:solidFill>
                <a:effectLst/>
                <a:latin typeface="Aelita"/>
              </a:rPr>
              <a:t>In one clever study of this theory by Fritz </a:t>
            </a:r>
            <a:r>
              <a:rPr lang="en-US" b="0" i="0" dirty="0" err="1">
                <a:solidFill>
                  <a:srgbClr val="404040"/>
                </a:solidFill>
                <a:effectLst/>
                <a:latin typeface="Aelita"/>
              </a:rPr>
              <a:t>Strack</a:t>
            </a:r>
            <a:r>
              <a:rPr lang="en-US" b="0" i="0" dirty="0">
                <a:solidFill>
                  <a:srgbClr val="404040"/>
                </a:solidFill>
                <a:effectLst/>
                <a:latin typeface="Aelita"/>
              </a:rPr>
              <a:t> and his colleagues</a:t>
            </a:r>
            <a:r>
              <a:rPr lang="en-US" b="0" i="0" u="none" strike="noStrike" baseline="30000" dirty="0">
                <a:solidFill>
                  <a:srgbClr val="0000FF"/>
                </a:solidFill>
                <a:effectLst/>
                <a:latin typeface="Aelita"/>
                <a:hlinkClick r:id="rId3" tooltip="Strack, F., Martin, L. L., &amp; Stepper, S. (1988). Inhibiting And Facilitating Conditions Of The Human Smile: A Nonobtrusive Test Of The Facial Feedback Hypothesis.. Journal of Personality and Social Psychology, 54(5), 768-777."/>
              </a:rPr>
              <a:t>3</a:t>
            </a:r>
            <a:r>
              <a:rPr lang="en-US" b="0" i="0" dirty="0">
                <a:solidFill>
                  <a:srgbClr val="404040"/>
                </a:solidFill>
                <a:effectLst/>
                <a:latin typeface="Aelita"/>
              </a:rPr>
              <a:t>, subjects were given a ballpoint pen and told to hold it in their mouth in one of two ways. Some were asked to use pursed lips and others were told to hold it between their front teeth, with their lips drawn up and back. The former approach tricked the subjects into frowning, while the latter got them to smile. When asked to rate the amusement value of a cartoon, those who were being made to smile thought it was far funnier than those who were forced to frown. Their appearance was affecting their mood.</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7</a:t>
            </a:fld>
            <a:endParaRPr lang="en-US"/>
          </a:p>
        </p:txBody>
      </p:sp>
    </p:spTree>
    <p:extLst>
      <p:ext uri="{BB962C8B-B14F-4D97-AF65-F5344CB8AC3E}">
        <p14:creationId xmlns:p14="http://schemas.microsoft.com/office/powerpoint/2010/main" val="103300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Aelita"/>
              </a:rPr>
              <a:t>In their study, the team altered photos of people to show them holding up fictitious brands of fizzy drinks like “Cassina” or “</a:t>
            </a:r>
            <a:r>
              <a:rPr lang="en-US" b="0" i="0" dirty="0" err="1">
                <a:solidFill>
                  <a:srgbClr val="404040"/>
                </a:solidFill>
                <a:effectLst/>
                <a:latin typeface="Aelita"/>
              </a:rPr>
              <a:t>Nanaco</a:t>
            </a:r>
            <a:r>
              <a:rPr lang="en-US" b="0" i="0" dirty="0">
                <a:solidFill>
                  <a:srgbClr val="404040"/>
                </a:solidFill>
                <a:effectLst/>
                <a:latin typeface="Aelita"/>
              </a:rPr>
              <a:t>.” Even though the participants knew the photo was doctored, they tended to express a preference for the fake brand, simply because they’d seen a representation of themselves holding it.</a:t>
            </a:r>
          </a:p>
          <a:p>
            <a:endParaRPr lang="en-US" b="0" i="0" dirty="0">
              <a:solidFill>
                <a:srgbClr val="404040"/>
              </a:solidFill>
              <a:effectLst/>
              <a:latin typeface="Aelita"/>
            </a:endParaRPr>
          </a:p>
          <a:p>
            <a:r>
              <a:rPr lang="en-US" b="0" i="0" dirty="0">
                <a:solidFill>
                  <a:srgbClr val="404040"/>
                </a:solidFill>
                <a:effectLst/>
                <a:latin typeface="Aelita"/>
              </a:rPr>
              <a:t>It’s not all scary news, though. For example, psychiatrists use mental visualization as a technique for treating phobias and social disorders. Someone deathly afraid of swimming, for instance, might be coaxed into imagining themselves at a pool. Through this kind of repeated imaginary exposure, the person might eventually seize control of their phobia.</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13</a:t>
            </a:fld>
            <a:endParaRPr lang="en-US"/>
          </a:p>
        </p:txBody>
      </p:sp>
    </p:spTree>
    <p:extLst>
      <p:ext uri="{BB962C8B-B14F-4D97-AF65-F5344CB8AC3E}">
        <p14:creationId xmlns:p14="http://schemas.microsoft.com/office/powerpoint/2010/main" val="1653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24242"/>
                </a:solidFill>
                <a:effectLst/>
                <a:latin typeface="Helvetica" panose="020B0604020202020204" pitchFamily="34" charset="0"/>
              </a:rPr>
              <a:t>Why it’s important:</a:t>
            </a:r>
            <a:r>
              <a:rPr lang="en-US" b="0" i="0" dirty="0">
                <a:solidFill>
                  <a:srgbClr val="424242"/>
                </a:solidFill>
                <a:effectLst/>
                <a:latin typeface="Helvetica" panose="020B0604020202020204" pitchFamily="34" charset="0"/>
              </a:rPr>
              <a:t> The web is "world wide," right? So which courts get to decide if a certain website has violated the law? </a:t>
            </a:r>
            <a:r>
              <a:rPr lang="en-US" b="0" i="0" u="none" strike="noStrike" dirty="0">
                <a:solidFill>
                  <a:srgbClr val="6D98A8"/>
                </a:solidFill>
                <a:effectLst/>
                <a:latin typeface="Helvetica" panose="020B0604020202020204" pitchFamily="34" charset="0"/>
                <a:hlinkClick r:id="rId3"/>
              </a:rPr>
              <a:t>This case</a:t>
            </a:r>
            <a:r>
              <a:rPr lang="en-US" b="0" i="0" dirty="0">
                <a:solidFill>
                  <a:srgbClr val="424242"/>
                </a:solidFill>
                <a:effectLst/>
                <a:latin typeface="Helvetica" panose="020B0604020202020204" pitchFamily="34" charset="0"/>
              </a:rPr>
              <a:t> paved the way toward establishing standards in that regard under the legal concept of "</a:t>
            </a:r>
            <a:r>
              <a:rPr lang="en-US" b="0" i="0" u="none" strike="noStrike" dirty="0">
                <a:solidFill>
                  <a:srgbClr val="6D98A8"/>
                </a:solidFill>
                <a:effectLst/>
                <a:latin typeface="Helvetica" panose="020B0604020202020204" pitchFamily="34" charset="0"/>
                <a:hlinkClick r:id="rId4"/>
              </a:rPr>
              <a:t>personal jurisdiction</a:t>
            </a:r>
            <a:r>
              <a:rPr lang="en-US" b="0" i="0" dirty="0">
                <a:solidFill>
                  <a:srgbClr val="424242"/>
                </a:solidFill>
                <a:effectLst/>
                <a:latin typeface="Helvetica" panose="020B0604020202020204" pitchFamily="34" charset="0"/>
              </a:rPr>
              <a:t>."</a:t>
            </a:r>
            <a:br>
              <a:rPr lang="en-US" dirty="0"/>
            </a:br>
            <a:br>
              <a:rPr lang="en-US" dirty="0"/>
            </a:br>
            <a:r>
              <a:rPr lang="en-US" b="1" i="0" dirty="0">
                <a:solidFill>
                  <a:srgbClr val="424242"/>
                </a:solidFill>
                <a:effectLst/>
                <a:latin typeface="Helvetica" panose="020B0604020202020204" pitchFamily="34" charset="0"/>
              </a:rPr>
              <a:t>What the case is about:</a:t>
            </a:r>
            <a:r>
              <a:rPr lang="en-US" b="0" i="0" dirty="0">
                <a:solidFill>
                  <a:srgbClr val="424242"/>
                </a:solidFill>
                <a:effectLst/>
                <a:latin typeface="Helvetica" panose="020B0604020202020204" pitchFamily="34" charset="0"/>
              </a:rPr>
              <a:t> Zippo Manufacturing, the well-known Pennsylvania lighter company, sued Zippo Dot Com, a California web company that provided about 140,000 users with access to USENET newsgroups. The court battle involved perceived trademark violations: The lighter company wanted the web company to stop using the name Zippo.</a:t>
            </a:r>
            <a:br>
              <a:rPr lang="en-US" dirty="0"/>
            </a:br>
            <a:br>
              <a:rPr lang="en-US" dirty="0"/>
            </a:br>
            <a:r>
              <a:rPr lang="en-US" b="0" i="0" dirty="0">
                <a:solidFill>
                  <a:srgbClr val="424242"/>
                </a:solidFill>
                <a:effectLst/>
                <a:latin typeface="Helvetica" panose="020B0604020202020204" pitchFamily="34" charset="0"/>
              </a:rPr>
              <a:t>A main point in this case, the lighter company operated exclusively in Pennsylvania while the internet company only conducted about two percent of its business in Pennsylvania (where it had registered about 3,000 users).</a:t>
            </a:r>
            <a:br>
              <a:rPr lang="en-US" dirty="0"/>
            </a:br>
            <a:br>
              <a:rPr lang="en-US" dirty="0"/>
            </a:br>
            <a:r>
              <a:rPr lang="en-US" b="0" i="0" dirty="0">
                <a:solidFill>
                  <a:srgbClr val="424242"/>
                </a:solidFill>
                <a:effectLst/>
                <a:latin typeface="Helvetica" panose="020B0604020202020204" pitchFamily="34" charset="0"/>
              </a:rPr>
              <a:t>Keeping that in mind, a Pennsylvania federal district court made the distinction between a "passive" website and an "interactive" one. Because the internet company conducted an interactive business — via forums, etc. — with the 3,000 or so Pennsylvania users, that was enough to establish personal jurisdiction and force the internet company to relinquish the Zippo name in Pennsylvania.</a:t>
            </a:r>
            <a:br>
              <a:rPr lang="en-US" dirty="0"/>
            </a:br>
            <a:br>
              <a:rPr lang="en-US" dirty="0"/>
            </a:br>
            <a:r>
              <a:rPr lang="en-US" b="0" i="0" dirty="0">
                <a:solidFill>
                  <a:srgbClr val="424242"/>
                </a:solidFill>
                <a:effectLst/>
                <a:latin typeface="Helvetica" panose="020B0604020202020204" pitchFamily="34" charset="0"/>
              </a:rPr>
              <a:t>Zippo Dot Com (the USENET company, not the lighter manufacturer) went out of business not long before the case ended but the decision established the Zippo Test, which asked courts to consider whether a site was "passive," "interactive," or "commercial" as a way to decide whether or not it should be held liable under a certain state’s laws.</a:t>
            </a:r>
            <a:br>
              <a:rPr lang="en-US" dirty="0"/>
            </a:br>
            <a:br>
              <a:rPr lang="en-US" dirty="0"/>
            </a:br>
            <a:r>
              <a:rPr lang="en-US" b="0" i="0" dirty="0">
                <a:solidFill>
                  <a:srgbClr val="424242"/>
                </a:solidFill>
                <a:effectLst/>
                <a:latin typeface="Helvetica" panose="020B0604020202020204" pitchFamily="34" charset="0"/>
              </a:rPr>
              <a:t>Yes, the Zippo Test has evolved — and there are similar personal jurisdiction cases that are </a:t>
            </a:r>
            <a:r>
              <a:rPr lang="en-US" b="0" i="0" u="none" strike="noStrike" dirty="0">
                <a:solidFill>
                  <a:srgbClr val="6D98A8"/>
                </a:solidFill>
                <a:effectLst/>
                <a:latin typeface="Helvetica" panose="020B0604020202020204" pitchFamily="34" charset="0"/>
                <a:hlinkClick r:id="rId5"/>
              </a:rPr>
              <a:t>worth knowing about</a:t>
            </a:r>
            <a:r>
              <a:rPr lang="en-US" b="0" i="0" dirty="0">
                <a:solidFill>
                  <a:srgbClr val="424242"/>
                </a:solidFill>
                <a:effectLst/>
                <a:latin typeface="Helvetica" panose="020B0604020202020204" pitchFamily="34" charset="0"/>
              </a:rPr>
              <a:t> and that </a:t>
            </a:r>
            <a:r>
              <a:rPr lang="en-US" b="0" i="0" u="none" strike="noStrike" dirty="0">
                <a:solidFill>
                  <a:srgbClr val="6D98A8"/>
                </a:solidFill>
                <a:effectLst/>
                <a:latin typeface="Helvetica" panose="020B0604020202020204" pitchFamily="34" charset="0"/>
                <a:hlinkClick r:id="rId6"/>
              </a:rPr>
              <a:t>call the Zippo Test into question</a:t>
            </a:r>
            <a:r>
              <a:rPr lang="en-US" b="0" i="0" dirty="0">
                <a:solidFill>
                  <a:srgbClr val="424242"/>
                </a:solidFill>
                <a:effectLst/>
                <a:latin typeface="Helvetica" panose="020B0604020202020204" pitchFamily="34" charset="0"/>
              </a:rPr>
              <a:t> for being too simplistic — but the Zippo case had a huge impact on the internet for a long time.</a:t>
            </a:r>
            <a:br>
              <a:rPr lang="en-US" dirty="0"/>
            </a:br>
            <a:br>
              <a:rPr lang="en-US" dirty="0"/>
            </a:br>
            <a:r>
              <a:rPr lang="en-US" b="0" i="0" dirty="0">
                <a:solidFill>
                  <a:srgbClr val="424242"/>
                </a:solidFill>
                <a:effectLst/>
                <a:latin typeface="Helvetica" panose="020B0604020202020204" pitchFamily="34" charset="0"/>
              </a:rPr>
              <a:t>Goldman: "Even if the rule of law is now weakened, [the Zippo case] highly influenced Internet jurisdiction law for over a decade, and it is still cited more than perhaps any other Internet Law case."</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24</a:t>
            </a:fld>
            <a:endParaRPr lang="en-US"/>
          </a:p>
        </p:txBody>
      </p:sp>
    </p:spTree>
    <p:extLst>
      <p:ext uri="{BB962C8B-B14F-4D97-AF65-F5344CB8AC3E}">
        <p14:creationId xmlns:p14="http://schemas.microsoft.com/office/powerpoint/2010/main" val="71035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Helvetica" panose="020B0604020202020204" pitchFamily="34" charset="0"/>
              </a:rPr>
              <a:t>About a week after the Oklahoma City bombings in April 1995, posts appeared on an AOL </a:t>
            </a:r>
            <a:r>
              <a:rPr lang="en-US" b="0" i="0" dirty="0" err="1">
                <a:solidFill>
                  <a:srgbClr val="424242"/>
                </a:solidFill>
                <a:effectLst/>
                <a:latin typeface="Helvetica" panose="020B0604020202020204" pitchFamily="34" charset="0"/>
              </a:rPr>
              <a:t>messageboard</a:t>
            </a:r>
            <a:r>
              <a:rPr lang="en-US" b="0" i="0" dirty="0">
                <a:solidFill>
                  <a:srgbClr val="424242"/>
                </a:solidFill>
                <a:effectLst/>
                <a:latin typeface="Helvetica" panose="020B0604020202020204" pitchFamily="34" charset="0"/>
              </a:rPr>
              <a:t> offering items for sale that were printed with multiple exclamation point witticisms such as, "Visit Oklahoma ... It’s a BLAST!!!" and "McVeigh for President 1996." The posts directed users to contact Seattle resident Kenneth M. </a:t>
            </a:r>
            <a:r>
              <a:rPr lang="en-US" b="0" i="0" dirty="0" err="1">
                <a:solidFill>
                  <a:srgbClr val="424242"/>
                </a:solidFill>
                <a:effectLst/>
                <a:latin typeface="Helvetica" panose="020B0604020202020204" pitchFamily="34" charset="0"/>
              </a:rPr>
              <a:t>Zeran</a:t>
            </a:r>
            <a:r>
              <a:rPr lang="en-US" b="0" i="0" dirty="0">
                <a:solidFill>
                  <a:srgbClr val="424242"/>
                </a:solidFill>
                <a:effectLst/>
                <a:latin typeface="Helvetica" panose="020B0604020202020204" pitchFamily="34" charset="0"/>
              </a:rPr>
              <a:t> and listed the guy’s home phone number. The posts were a bizarre prank — </a:t>
            </a:r>
            <a:r>
              <a:rPr lang="en-US" b="0" i="0" dirty="0" err="1">
                <a:solidFill>
                  <a:srgbClr val="424242"/>
                </a:solidFill>
                <a:effectLst/>
                <a:latin typeface="Helvetica" panose="020B0604020202020204" pitchFamily="34" charset="0"/>
              </a:rPr>
              <a:t>Zeran</a:t>
            </a:r>
            <a:r>
              <a:rPr lang="en-US" b="0" i="0" dirty="0">
                <a:solidFill>
                  <a:srgbClr val="424242"/>
                </a:solidFill>
                <a:effectLst/>
                <a:latin typeface="Helvetica" panose="020B0604020202020204" pitchFamily="34" charset="0"/>
              </a:rPr>
              <a:t> claimed not to know anything about the </a:t>
            </a:r>
            <a:r>
              <a:rPr lang="en-US" b="0" i="0" dirty="0" err="1">
                <a:solidFill>
                  <a:srgbClr val="424242"/>
                </a:solidFill>
                <a:effectLst/>
                <a:latin typeface="Helvetica" panose="020B0604020202020204" pitchFamily="34" charset="0"/>
              </a:rPr>
              <a:t>messageboard</a:t>
            </a:r>
            <a:r>
              <a:rPr lang="en-US" b="0" i="0" dirty="0">
                <a:solidFill>
                  <a:srgbClr val="424242"/>
                </a:solidFill>
                <a:effectLst/>
                <a:latin typeface="Helvetica" panose="020B0604020202020204" pitchFamily="34" charset="0"/>
              </a:rPr>
              <a:t> or the items ostensibly for sale — but the phenomenon went viral after an Oklahoma City radio DJ encouraged his listeners to express their outrage in </a:t>
            </a:r>
            <a:r>
              <a:rPr lang="en-US" b="0" i="0" dirty="0" err="1">
                <a:solidFill>
                  <a:srgbClr val="424242"/>
                </a:solidFill>
                <a:effectLst/>
                <a:latin typeface="Helvetica" panose="020B0604020202020204" pitchFamily="34" charset="0"/>
              </a:rPr>
              <a:t>Zeran’s</a:t>
            </a:r>
            <a:r>
              <a:rPr lang="en-US" b="0" i="0" dirty="0">
                <a:solidFill>
                  <a:srgbClr val="424242"/>
                </a:solidFill>
                <a:effectLst/>
                <a:latin typeface="Helvetica" panose="020B0604020202020204" pitchFamily="34" charset="0"/>
              </a:rPr>
              <a:t> direction. For a while, </a:t>
            </a:r>
            <a:r>
              <a:rPr lang="en-US" b="0" i="0" dirty="0" err="1">
                <a:solidFill>
                  <a:srgbClr val="424242"/>
                </a:solidFill>
                <a:effectLst/>
                <a:latin typeface="Helvetica" panose="020B0604020202020204" pitchFamily="34" charset="0"/>
              </a:rPr>
              <a:t>Zeran</a:t>
            </a:r>
            <a:r>
              <a:rPr lang="en-US" b="0" i="0" dirty="0">
                <a:solidFill>
                  <a:srgbClr val="424242"/>
                </a:solidFill>
                <a:effectLst/>
                <a:latin typeface="Helvetica" panose="020B0604020202020204" pitchFamily="34" charset="0"/>
              </a:rPr>
              <a:t> received hundreds of angry phone calls per day and eventually required protective assistance from the FBI at his home. He sued the radio station’s owners for amplifying the prank and AOL for publishing the prank in the first place.</a:t>
            </a:r>
            <a:br>
              <a:rPr lang="en-US" dirty="0"/>
            </a:br>
            <a:br>
              <a:rPr lang="en-US" dirty="0"/>
            </a:br>
            <a:r>
              <a:rPr lang="en-US" b="0" i="0" dirty="0">
                <a:solidFill>
                  <a:srgbClr val="424242"/>
                </a:solidFill>
                <a:effectLst/>
                <a:latin typeface="Helvetica" panose="020B0604020202020204" pitchFamily="34" charset="0"/>
              </a:rPr>
              <a:t>The radio station suit was interesting enough but the suit against AOL was monumental; it had the potential to change everything about the web. Like Reno, it called into question an element of the then- brand-new Communications Decency Act. But this time it wasn’t the indecency provision, it was the law’s controversial </a:t>
            </a:r>
            <a:r>
              <a:rPr lang="en-US" b="0" i="0" u="none" strike="noStrike" dirty="0">
                <a:solidFill>
                  <a:srgbClr val="6D98A8"/>
                </a:solidFill>
                <a:effectLst/>
                <a:latin typeface="Helvetica" panose="020B0604020202020204" pitchFamily="34" charset="0"/>
                <a:hlinkClick r:id="rId3"/>
              </a:rPr>
              <a:t>Section 230</a:t>
            </a:r>
            <a:r>
              <a:rPr lang="en-US" b="0" i="0" dirty="0">
                <a:solidFill>
                  <a:srgbClr val="424242"/>
                </a:solidFill>
                <a:effectLst/>
                <a:latin typeface="Helvetica" panose="020B0604020202020204" pitchFamily="34" charset="0"/>
              </a:rPr>
              <a:t>, which held that, "No provider or user of an interactive computer service shall be treated as the publisher or speaker of any information provided by another information content provider." A ruling in </a:t>
            </a:r>
            <a:r>
              <a:rPr lang="en-US" b="0" i="0" dirty="0" err="1">
                <a:solidFill>
                  <a:srgbClr val="424242"/>
                </a:solidFill>
                <a:effectLst/>
                <a:latin typeface="Helvetica" panose="020B0604020202020204" pitchFamily="34" charset="0"/>
              </a:rPr>
              <a:t>Zeran’s</a:t>
            </a:r>
            <a:r>
              <a:rPr lang="en-US" b="0" i="0" dirty="0">
                <a:solidFill>
                  <a:srgbClr val="424242"/>
                </a:solidFill>
                <a:effectLst/>
                <a:latin typeface="Helvetica" panose="020B0604020202020204" pitchFamily="34" charset="0"/>
              </a:rPr>
              <a:t> favor would have called Section 230 into question and likely required every website to vet every piece of content it published.</a:t>
            </a:r>
            <a:br>
              <a:rPr lang="en-US" dirty="0"/>
            </a:br>
            <a:br>
              <a:rPr lang="en-US" dirty="0"/>
            </a:br>
            <a:r>
              <a:rPr lang="en-US" b="0" i="0" dirty="0">
                <a:solidFill>
                  <a:srgbClr val="424242"/>
                </a:solidFill>
                <a:effectLst/>
                <a:latin typeface="Helvetica" panose="020B0604020202020204" pitchFamily="34" charset="0"/>
              </a:rPr>
              <a:t>Goldman: "It's no exaggeration to say that the </a:t>
            </a:r>
            <a:r>
              <a:rPr lang="en-US" b="0" i="0" dirty="0" err="1">
                <a:solidFill>
                  <a:srgbClr val="424242"/>
                </a:solidFill>
                <a:effectLst/>
                <a:latin typeface="Helvetica" panose="020B0604020202020204" pitchFamily="34" charset="0"/>
              </a:rPr>
              <a:t>Zeran</a:t>
            </a:r>
            <a:r>
              <a:rPr lang="en-US" b="0" i="0" dirty="0">
                <a:solidFill>
                  <a:srgbClr val="424242"/>
                </a:solidFill>
                <a:effectLst/>
                <a:latin typeface="Helvetica" panose="020B0604020202020204" pitchFamily="34" charset="0"/>
              </a:rPr>
              <a:t> case is responsible for our entire UGC economy."</a:t>
            </a:r>
            <a:br>
              <a:rPr lang="en-US" dirty="0"/>
            </a:br>
            <a:br>
              <a:rPr lang="en-US" dirty="0"/>
            </a:br>
            <a:r>
              <a:rPr lang="en-US" b="0" i="0" dirty="0">
                <a:solidFill>
                  <a:srgbClr val="424242"/>
                </a:solidFill>
                <a:effectLst/>
                <a:latin typeface="Helvetica" panose="020B0604020202020204" pitchFamily="34" charset="0"/>
              </a:rPr>
              <a:t>Hermes: "Think about YouTube. If [</a:t>
            </a:r>
            <a:r>
              <a:rPr lang="en-US" b="0" i="0" dirty="0" err="1">
                <a:solidFill>
                  <a:srgbClr val="424242"/>
                </a:solidFill>
                <a:effectLst/>
                <a:latin typeface="Helvetica" panose="020B0604020202020204" pitchFamily="34" charset="0"/>
              </a:rPr>
              <a:t>Zeran</a:t>
            </a:r>
            <a:r>
              <a:rPr lang="en-US" b="0" i="0" dirty="0">
                <a:solidFill>
                  <a:srgbClr val="424242"/>
                </a:solidFill>
                <a:effectLst/>
                <a:latin typeface="Helvetica" panose="020B0604020202020204" pitchFamily="34" charset="0"/>
              </a:rPr>
              <a:t>] had gone the other way, Google today would need to hire people with sophisticated legal backgrounds to review every single piece of content on that site. There would not be enough hours in the day. You would need to have literally millions of lawyers whose only responsibility would be reviewing user videos."</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27</a:t>
            </a:fld>
            <a:endParaRPr lang="en-US"/>
          </a:p>
        </p:txBody>
      </p:sp>
    </p:spTree>
    <p:extLst>
      <p:ext uri="{BB962C8B-B14F-4D97-AF65-F5344CB8AC3E}">
        <p14:creationId xmlns:p14="http://schemas.microsoft.com/office/powerpoint/2010/main" val="76744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Helvetica" panose="020B0604020202020204" pitchFamily="34" charset="0"/>
              </a:rPr>
              <a:t>Grad. student Matthew </a:t>
            </a:r>
            <a:r>
              <a:rPr lang="en-US" b="0" i="0" dirty="0" err="1">
                <a:solidFill>
                  <a:srgbClr val="424242"/>
                </a:solidFill>
                <a:effectLst/>
                <a:latin typeface="Helvetica" panose="020B0604020202020204" pitchFamily="34" charset="0"/>
              </a:rPr>
              <a:t>Zeidenberg</a:t>
            </a:r>
            <a:r>
              <a:rPr lang="en-US" b="0" i="0" dirty="0">
                <a:solidFill>
                  <a:srgbClr val="424242"/>
                </a:solidFill>
                <a:effectLst/>
                <a:latin typeface="Helvetica" panose="020B0604020202020204" pitchFamily="34" charset="0"/>
              </a:rPr>
              <a:t> purchased a CD-ROM telephone directory, </a:t>
            </a:r>
            <a:r>
              <a:rPr lang="en-US" b="0" i="0" dirty="0" err="1">
                <a:solidFill>
                  <a:srgbClr val="424242"/>
                </a:solidFill>
                <a:effectLst/>
                <a:latin typeface="Helvetica" panose="020B0604020202020204" pitchFamily="34" charset="0"/>
              </a:rPr>
              <a:t>SelectPhone</a:t>
            </a:r>
            <a:r>
              <a:rPr lang="en-US" b="0" i="0" dirty="0">
                <a:solidFill>
                  <a:srgbClr val="424242"/>
                </a:solidFill>
                <a:effectLst/>
                <a:latin typeface="Helvetica" panose="020B0604020202020204" pitchFamily="34" charset="0"/>
              </a:rPr>
              <a:t>. He loaded it onto his hard drive and clicked through a series of warnings stating that the directory was licensed by </a:t>
            </a:r>
            <a:r>
              <a:rPr lang="en-US" b="0" i="0" dirty="0" err="1">
                <a:solidFill>
                  <a:srgbClr val="424242"/>
                </a:solidFill>
                <a:effectLst/>
                <a:latin typeface="Helvetica" panose="020B0604020202020204" pitchFamily="34" charset="0"/>
              </a:rPr>
              <a:t>ProCD</a:t>
            </a:r>
            <a:r>
              <a:rPr lang="en-US" b="0" i="0" dirty="0">
                <a:solidFill>
                  <a:srgbClr val="424242"/>
                </a:solidFill>
                <a:effectLst/>
                <a:latin typeface="Helvetica" panose="020B0604020202020204" pitchFamily="34" charset="0"/>
              </a:rPr>
              <a:t> and that users were not allowed to share the CD-ROM’s contents in any commercial pursuit. </a:t>
            </a:r>
            <a:r>
              <a:rPr lang="en-US" b="0" i="0" dirty="0" err="1">
                <a:solidFill>
                  <a:srgbClr val="424242"/>
                </a:solidFill>
                <a:effectLst/>
                <a:latin typeface="Helvetica" panose="020B0604020202020204" pitchFamily="34" charset="0"/>
              </a:rPr>
              <a:t>Zeidenberg</a:t>
            </a:r>
            <a:r>
              <a:rPr lang="en-US" b="0" i="0" dirty="0">
                <a:solidFill>
                  <a:srgbClr val="424242"/>
                </a:solidFill>
                <a:effectLst/>
                <a:latin typeface="Helvetica" panose="020B0604020202020204" pitchFamily="34" charset="0"/>
              </a:rPr>
              <a:t> ignored the warnings and posted the directory to a website, offering users access to the directory for a fee slightly lower than what </a:t>
            </a:r>
            <a:r>
              <a:rPr lang="en-US" b="0" i="0" dirty="0" err="1">
                <a:solidFill>
                  <a:srgbClr val="424242"/>
                </a:solidFill>
                <a:effectLst/>
                <a:latin typeface="Helvetica" panose="020B0604020202020204" pitchFamily="34" charset="0"/>
              </a:rPr>
              <a:t>ProCD</a:t>
            </a:r>
            <a:r>
              <a:rPr lang="en-US" b="0" i="0" dirty="0">
                <a:solidFill>
                  <a:srgbClr val="424242"/>
                </a:solidFill>
                <a:effectLst/>
                <a:latin typeface="Helvetica" panose="020B0604020202020204" pitchFamily="34" charset="0"/>
              </a:rPr>
              <a:t> charged.</a:t>
            </a:r>
            <a:br>
              <a:rPr lang="en-US" dirty="0"/>
            </a:br>
            <a:br>
              <a:rPr lang="en-US" dirty="0"/>
            </a:br>
            <a:r>
              <a:rPr lang="en-US" b="0" i="0" dirty="0">
                <a:solidFill>
                  <a:srgbClr val="424242"/>
                </a:solidFill>
                <a:effectLst/>
                <a:latin typeface="Helvetica" panose="020B0604020202020204" pitchFamily="34" charset="0"/>
              </a:rPr>
              <a:t>Telephone directories are not protected by copyright (see </a:t>
            </a:r>
            <a:r>
              <a:rPr lang="en-US" b="0" i="1" u="none" strike="noStrike" dirty="0">
                <a:solidFill>
                  <a:srgbClr val="6D98A8"/>
                </a:solidFill>
                <a:effectLst/>
                <a:latin typeface="inherit"/>
                <a:hlinkClick r:id="rId3"/>
              </a:rPr>
              <a:t>Feist v. Rural</a:t>
            </a:r>
            <a:r>
              <a:rPr lang="en-US" b="0" i="0" dirty="0">
                <a:solidFill>
                  <a:srgbClr val="424242"/>
                </a:solidFill>
                <a:effectLst/>
                <a:latin typeface="Helvetica" panose="020B0604020202020204" pitchFamily="34" charset="0"/>
              </a:rPr>
              <a:t>, which has nothing to do with the internet). And that was </a:t>
            </a:r>
            <a:r>
              <a:rPr lang="en-US" b="0" i="0" dirty="0" err="1">
                <a:solidFill>
                  <a:srgbClr val="424242"/>
                </a:solidFill>
                <a:effectLst/>
                <a:latin typeface="Helvetica" panose="020B0604020202020204" pitchFamily="34" charset="0"/>
              </a:rPr>
              <a:t>Zeidenberg’s</a:t>
            </a:r>
            <a:r>
              <a:rPr lang="en-US" b="0" i="0" dirty="0">
                <a:solidFill>
                  <a:srgbClr val="424242"/>
                </a:solidFill>
                <a:effectLst/>
                <a:latin typeface="Helvetica" panose="020B0604020202020204" pitchFamily="34" charset="0"/>
              </a:rPr>
              <a:t> argument: you can’t protect the copyright of something that can’t be copyrighted. But a United States appeals court decided that the series of warnings </a:t>
            </a:r>
            <a:r>
              <a:rPr lang="en-US" b="0" i="0" dirty="0" err="1">
                <a:solidFill>
                  <a:srgbClr val="424242"/>
                </a:solidFill>
                <a:effectLst/>
                <a:latin typeface="Helvetica" panose="020B0604020202020204" pitchFamily="34" charset="0"/>
              </a:rPr>
              <a:t>Zeidenberg</a:t>
            </a:r>
            <a:r>
              <a:rPr lang="en-US" b="0" i="0" dirty="0">
                <a:solidFill>
                  <a:srgbClr val="424242"/>
                </a:solidFill>
                <a:effectLst/>
                <a:latin typeface="Helvetica" panose="020B0604020202020204" pitchFamily="34" charset="0"/>
              </a:rPr>
              <a:t> clicked through were enforceable as a contract. Meaning that </a:t>
            </a:r>
            <a:r>
              <a:rPr lang="en-US" b="0" i="0" dirty="0" err="1">
                <a:solidFill>
                  <a:srgbClr val="424242"/>
                </a:solidFill>
                <a:effectLst/>
                <a:latin typeface="Helvetica" panose="020B0604020202020204" pitchFamily="34" charset="0"/>
              </a:rPr>
              <a:t>Zeidenberg</a:t>
            </a:r>
            <a:r>
              <a:rPr lang="en-US" b="0" i="0" dirty="0">
                <a:solidFill>
                  <a:srgbClr val="424242"/>
                </a:solidFill>
                <a:effectLst/>
                <a:latin typeface="Helvetica" panose="020B0604020202020204" pitchFamily="34" charset="0"/>
              </a:rPr>
              <a:t> was in violation of a legal agreement.</a:t>
            </a:r>
            <a:br>
              <a:rPr lang="en-US" dirty="0"/>
            </a:br>
            <a:br>
              <a:rPr lang="en-US" dirty="0"/>
            </a:br>
            <a:r>
              <a:rPr lang="en-US" b="0" i="0" dirty="0">
                <a:solidFill>
                  <a:srgbClr val="424242"/>
                </a:solidFill>
                <a:effectLst/>
                <a:latin typeface="Helvetica" panose="020B0604020202020204" pitchFamily="34" charset="0"/>
              </a:rPr>
              <a:t>Carver: ""</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28</a:t>
            </a:fld>
            <a:endParaRPr lang="en-US"/>
          </a:p>
        </p:txBody>
      </p:sp>
    </p:spTree>
    <p:extLst>
      <p:ext uri="{BB962C8B-B14F-4D97-AF65-F5344CB8AC3E}">
        <p14:creationId xmlns:p14="http://schemas.microsoft.com/office/powerpoint/2010/main" val="412355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Helvetica" panose="020B0604020202020204" pitchFamily="34" charset="0"/>
              </a:rPr>
              <a:t>Not a fan of the Church of Scientology, Dennis </a:t>
            </a:r>
            <a:r>
              <a:rPr lang="en-US" b="0" i="0" dirty="0" err="1">
                <a:solidFill>
                  <a:srgbClr val="424242"/>
                </a:solidFill>
                <a:effectLst/>
                <a:latin typeface="Helvetica" panose="020B0604020202020204" pitchFamily="34" charset="0"/>
              </a:rPr>
              <a:t>Erlich</a:t>
            </a:r>
            <a:r>
              <a:rPr lang="en-US" b="0" i="0" dirty="0">
                <a:solidFill>
                  <a:srgbClr val="424242"/>
                </a:solidFill>
                <a:effectLst/>
                <a:latin typeface="Helvetica" panose="020B0604020202020204" pitchFamily="34" charset="0"/>
              </a:rPr>
              <a:t> posted links to unpublished L. Ron Hubbard manuscripts on the Usenet newsgroup </a:t>
            </a:r>
            <a:r>
              <a:rPr lang="en-US" b="0" i="0" dirty="0" err="1">
                <a:solidFill>
                  <a:srgbClr val="424242"/>
                </a:solidFill>
                <a:effectLst/>
                <a:latin typeface="Helvetica" panose="020B0604020202020204" pitchFamily="34" charset="0"/>
              </a:rPr>
              <a:t>alt.religion.scientology</a:t>
            </a:r>
            <a:r>
              <a:rPr lang="en-US" b="0" i="0" dirty="0">
                <a:solidFill>
                  <a:srgbClr val="424242"/>
                </a:solidFill>
                <a:effectLst/>
                <a:latin typeface="Helvetica" panose="020B0604020202020204" pitchFamily="34" charset="0"/>
              </a:rPr>
              <a:t>, hosted by a Netcom server. Scientology held copyrights for the not exactly dead church leader’s unpublished manuscripts. The Church of Scientology sued Netcom for hosting the files, insinuating that it should have known that the files were copyrighted and that it had harmed the Church of Scientology for allowing the files to be posted.</a:t>
            </a:r>
          </a:p>
          <a:p>
            <a:endParaRPr lang="en-US" b="0" i="0" dirty="0">
              <a:solidFill>
                <a:srgbClr val="424242"/>
              </a:solidFill>
              <a:effectLst/>
              <a:latin typeface="Helvetica" panose="020B0604020202020204" pitchFamily="34" charset="0"/>
            </a:endParaRPr>
          </a:p>
          <a:p>
            <a:r>
              <a:rPr lang="en-US" b="0" i="0" dirty="0">
                <a:solidFill>
                  <a:srgbClr val="424242"/>
                </a:solidFill>
                <a:effectLst/>
                <a:latin typeface="Helvetica" panose="020B0604020202020204" pitchFamily="34" charset="0"/>
              </a:rPr>
              <a:t>The U.S. District Court in Northern California decided in Netcom’s favor, noting that Netcom had no reason to expect that </a:t>
            </a:r>
            <a:r>
              <a:rPr lang="en-US" b="0" i="0" dirty="0" err="1">
                <a:solidFill>
                  <a:srgbClr val="424242"/>
                </a:solidFill>
                <a:effectLst/>
                <a:latin typeface="Helvetica" panose="020B0604020202020204" pitchFamily="34" charset="0"/>
              </a:rPr>
              <a:t>Erlich</a:t>
            </a:r>
            <a:r>
              <a:rPr lang="en-US" b="0" i="0" dirty="0">
                <a:solidFill>
                  <a:srgbClr val="424242"/>
                </a:solidFill>
                <a:effectLst/>
                <a:latin typeface="Helvetica" panose="020B0604020202020204" pitchFamily="34" charset="0"/>
              </a:rPr>
              <a:t>, a random user, was publishing copyrighted material and that ruling against Netcom could seriously infringe upon First Amendment rights in the future. From the decision: "Netcom ... [plays] a vital role in the speech of their users. Requiring them to prescreen postings for possible infringement would chill their users’ speech."</a:t>
            </a:r>
          </a:p>
          <a:p>
            <a:endParaRPr lang="en-US" b="0" i="0" dirty="0">
              <a:solidFill>
                <a:srgbClr val="424242"/>
              </a:solidFill>
              <a:effectLst/>
              <a:latin typeface="Helvetica" panose="020B0604020202020204" pitchFamily="34" charset="0"/>
            </a:endParaRPr>
          </a:p>
          <a:p>
            <a:r>
              <a:rPr lang="en-US" b="0" i="0" dirty="0">
                <a:solidFill>
                  <a:srgbClr val="424242"/>
                </a:solidFill>
                <a:effectLst/>
                <a:latin typeface="Helvetica" panose="020B0604020202020204" pitchFamily="34" charset="0"/>
              </a:rPr>
              <a:t>Hermes: "[This case] is important for the development of the internet because it allows pretty much free linking." It also solidifies that "Scientologists and Jehovah's Witnesses set up a lot of the major copyright and First Amendment policies in this country because of their extremely litigious nature."</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29</a:t>
            </a:fld>
            <a:endParaRPr lang="en-US"/>
          </a:p>
        </p:txBody>
      </p:sp>
    </p:spTree>
    <p:extLst>
      <p:ext uri="{BB962C8B-B14F-4D97-AF65-F5344CB8AC3E}">
        <p14:creationId xmlns:p14="http://schemas.microsoft.com/office/powerpoint/2010/main" val="75429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Helvetica" panose="020B0604020202020204" pitchFamily="34" charset="0"/>
              </a:rPr>
              <a:t>Perfect 10 was a magazine and subscription website in the vein of Hustler — airbrushed nudie pics of open-mouthed young women, basically — with less meddlesome politics to get in the way of body parts on display. Third-party websites took images from Perfect 10’s subscription site and posted them, violating the subscription site’s copyright. While those third-party sites were clearly in the wrong, Perfect 10’s lawyers also argued that search indexes used by Google and Amazon — which used some of the stolen third-party images — were also in violation. The argument crawled slowly through the court system, eventually making it to the United States Court of Appeals for the Ninth Circuit. There, it was determined that the "potential harm" from linking "to Perfect 10's market remains hypothetical" and that the search indexes were worth protecting because they provided "access to [pictorial] information on the Internet" and because "search engine technology provides an astoundingly valuable public benefit, which should not be jeopardized just because it might be used in a way that could affect somebody's sales."</a:t>
            </a:r>
          </a:p>
          <a:p>
            <a:endParaRPr lang="en-US" b="0" i="0" dirty="0">
              <a:solidFill>
                <a:srgbClr val="424242"/>
              </a:solidFill>
              <a:effectLst/>
              <a:latin typeface="Helvetica" panose="020B0604020202020204" pitchFamily="34" charset="0"/>
            </a:endParaRPr>
          </a:p>
          <a:p>
            <a:r>
              <a:rPr lang="en-US" b="0" i="0" dirty="0">
                <a:solidFill>
                  <a:srgbClr val="424242"/>
                </a:solidFill>
                <a:effectLst/>
                <a:latin typeface="Helvetica" panose="020B0604020202020204" pitchFamily="34" charset="0"/>
              </a:rPr>
              <a:t>Carver:</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30</a:t>
            </a:fld>
            <a:endParaRPr lang="en-US"/>
          </a:p>
        </p:txBody>
      </p:sp>
    </p:spTree>
    <p:extLst>
      <p:ext uri="{BB962C8B-B14F-4D97-AF65-F5344CB8AC3E}">
        <p14:creationId xmlns:p14="http://schemas.microsoft.com/office/powerpoint/2010/main" val="106799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August, Jason M. Allen's piece "Théâtre </a:t>
            </a:r>
            <a:r>
              <a:rPr lang="en-US" dirty="0" err="1"/>
              <a:t>D'opéra</a:t>
            </a:r>
            <a:r>
              <a:rPr lang="en-US" dirty="0"/>
              <a:t> Spatial" — which he created with AI image generator </a:t>
            </a:r>
            <a:r>
              <a:rPr lang="en-US" dirty="0" err="1"/>
              <a:t>Midjourney</a:t>
            </a:r>
            <a:r>
              <a:rPr lang="en-US" dirty="0"/>
              <a:t> — won first place in the emerging artist division's "digital arts/digitally-manipulated photography" category at the Colorado State Fair Fine Arts Competition.</a:t>
            </a:r>
          </a:p>
          <a:p>
            <a:endParaRPr lang="en-US" dirty="0"/>
          </a:p>
          <a:p>
            <a:r>
              <a:rPr lang="en-US" dirty="0"/>
              <a:t>First, he said, he played around with phrasing that led </a:t>
            </a:r>
            <a:r>
              <a:rPr lang="en-US" dirty="0" err="1"/>
              <a:t>Midjourney</a:t>
            </a:r>
            <a:r>
              <a:rPr lang="en-US" dirty="0"/>
              <a:t> to generate images of women in frilly dresses and space helmets — he was trying to mash up Victorian-style costuming with space themes, he said. Over time, with many slight tweaks to his written prompt (such as to adjust lighting and color harmony), he created 900 iterations of what led to his final three images. He cleaned up those three images in Photoshop, such as by giving one of the female figures in his winning image a head with wavy, dark hair after </a:t>
            </a:r>
            <a:r>
              <a:rPr lang="en-US" dirty="0" err="1"/>
              <a:t>Midjourney</a:t>
            </a:r>
            <a:r>
              <a:rPr lang="en-US" dirty="0"/>
              <a:t> had rendered her headless. Then he ran the images through another software program called Gigapixel AI that can improve resolution and had the images printed on canvas at a local print shop.</a:t>
            </a:r>
          </a:p>
        </p:txBody>
      </p:sp>
      <p:sp>
        <p:nvSpPr>
          <p:cNvPr id="4" name="Slide Number Placeholder 3"/>
          <p:cNvSpPr>
            <a:spLocks noGrp="1"/>
          </p:cNvSpPr>
          <p:nvPr>
            <p:ph type="sldNum" sz="quarter" idx="5"/>
          </p:nvPr>
        </p:nvSpPr>
        <p:spPr/>
        <p:txBody>
          <a:bodyPr/>
          <a:lstStyle/>
          <a:p>
            <a:fld id="{7C5A81BE-A578-4659-A80B-DD978A2E3023}" type="slidenum">
              <a:rPr lang="en-US" smtClean="0"/>
              <a:t>37</a:t>
            </a:fld>
            <a:endParaRPr lang="en-US"/>
          </a:p>
        </p:txBody>
      </p:sp>
    </p:spTree>
    <p:extLst>
      <p:ext uri="{BB962C8B-B14F-4D97-AF65-F5344CB8AC3E}">
        <p14:creationId xmlns:p14="http://schemas.microsoft.com/office/powerpoint/2010/main" val="1828367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11/9/2022</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11/9/2022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11/9/2022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11/9/2022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11/9/2022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11/9/2022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11/9/2022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11/9/2022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11/9/2022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11/9/2022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11/9/2022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11/9/2022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11/9/2022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11/9/2022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11/9/2022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11/9/2022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11/9/2022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fif"/><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gElfIo6uw4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mp.com/tech/big-tech/article/3132123/tencent-tells-chinese-court-it-owns-all-virtual-coins-other" TargetMode="External"/><Relationship Id="rId2" Type="http://schemas.openxmlformats.org/officeDocument/2006/relationships/hyperlink" Target="https://arstechnica.com/gaming/2008/10/dutch-court-imposes-real-world-punishment-for-virtual-thef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highest-grossing_films" TargetMode="External"/><Relationship Id="rId2" Type="http://schemas.openxmlformats.org/officeDocument/2006/relationships/hyperlink" Target="https://vgsales.fandom.com/wiki/List_of_highest-grossing_video_gam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vox.com/2016/6/6/11860796/echo-explained-parentheses-twitter"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Nine: Civil Transgressions in a Digital Medium</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CIS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575-FF78-EBF6-8256-6BF9AD5CDDF9}"/>
              </a:ext>
            </a:extLst>
          </p:cNvPr>
          <p:cNvSpPr>
            <a:spLocks noGrp="1"/>
          </p:cNvSpPr>
          <p:nvPr>
            <p:ph type="title"/>
          </p:nvPr>
        </p:nvSpPr>
        <p:spPr/>
        <p:txBody>
          <a:bodyPr/>
          <a:lstStyle/>
          <a:p>
            <a:r>
              <a:rPr lang="en-US" dirty="0"/>
              <a:t>The Proteus effect</a:t>
            </a:r>
          </a:p>
        </p:txBody>
      </p:sp>
      <p:sp>
        <p:nvSpPr>
          <p:cNvPr id="3" name="Content Placeholder 2">
            <a:extLst>
              <a:ext uri="{FF2B5EF4-FFF2-40B4-BE49-F238E27FC236}">
                <a16:creationId xmlns:a16="http://schemas.microsoft.com/office/drawing/2014/main" id="{9A682573-0C5A-7C3F-E5C0-DF59ACB8FEFD}"/>
              </a:ext>
            </a:extLst>
          </p:cNvPr>
          <p:cNvSpPr>
            <a:spLocks noGrp="1"/>
          </p:cNvSpPr>
          <p:nvPr>
            <p:ph idx="1"/>
          </p:nvPr>
        </p:nvSpPr>
        <p:spPr/>
        <p:txBody>
          <a:bodyPr>
            <a:normAutofit/>
          </a:bodyPr>
          <a:lstStyle/>
          <a:p>
            <a:r>
              <a:rPr lang="en-US" dirty="0"/>
              <a:t>We’re more likely to vicariously learn more from people or media characters that we identify with.</a:t>
            </a:r>
          </a:p>
          <a:p>
            <a:r>
              <a:rPr lang="en-US" dirty="0"/>
              <a:t>Games that allow more customization allows greater identification.</a:t>
            </a:r>
          </a:p>
          <a:p>
            <a:r>
              <a:rPr lang="en-US" dirty="0"/>
              <a:t>In an interactive exercise game in which players’ physical movements were tracked and matched to their avatar, participants increased their physical activity when their character was thinner and decreased their physical activity when the character was obese.</a:t>
            </a:r>
          </a:p>
        </p:txBody>
      </p:sp>
      <p:sp>
        <p:nvSpPr>
          <p:cNvPr id="4" name="Date Placeholder 3">
            <a:extLst>
              <a:ext uri="{FF2B5EF4-FFF2-40B4-BE49-F238E27FC236}">
                <a16:creationId xmlns:a16="http://schemas.microsoft.com/office/drawing/2014/main" id="{2148924A-42B2-1764-05FE-09A92C7F4154}"/>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1D77AB3C-7B2C-01D7-5526-8E3FBD9FD66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5B55C791-310E-EB8D-904A-00F67B31005B}"/>
              </a:ext>
            </a:extLst>
          </p:cNvPr>
          <p:cNvSpPr>
            <a:spLocks noGrp="1"/>
          </p:cNvSpPr>
          <p:nvPr>
            <p:ph type="sldNum" sz="quarter" idx="12"/>
          </p:nvPr>
        </p:nvSpPr>
        <p:spPr/>
        <p:txBody>
          <a:bodyPr/>
          <a:lstStyle/>
          <a:p>
            <a:fld id="{DFDF98CC-160E-494C-8C3C-8CDC5FA257DE}" type="slidenum">
              <a:rPr lang="en-US" smtClean="0"/>
              <a:t>10</a:t>
            </a:fld>
            <a:endParaRPr lang="en-US"/>
          </a:p>
        </p:txBody>
      </p:sp>
    </p:spTree>
    <p:extLst>
      <p:ext uri="{BB962C8B-B14F-4D97-AF65-F5344CB8AC3E}">
        <p14:creationId xmlns:p14="http://schemas.microsoft.com/office/powerpoint/2010/main" val="3902588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575-FF78-EBF6-8256-6BF9AD5CDDF9}"/>
              </a:ext>
            </a:extLst>
          </p:cNvPr>
          <p:cNvSpPr>
            <a:spLocks noGrp="1"/>
          </p:cNvSpPr>
          <p:nvPr>
            <p:ph type="title"/>
          </p:nvPr>
        </p:nvSpPr>
        <p:spPr/>
        <p:txBody>
          <a:bodyPr/>
          <a:lstStyle/>
          <a:p>
            <a:r>
              <a:rPr lang="en-US" dirty="0"/>
              <a:t>The Proteus effect</a:t>
            </a:r>
          </a:p>
        </p:txBody>
      </p:sp>
      <p:sp>
        <p:nvSpPr>
          <p:cNvPr id="3" name="Content Placeholder 2">
            <a:extLst>
              <a:ext uri="{FF2B5EF4-FFF2-40B4-BE49-F238E27FC236}">
                <a16:creationId xmlns:a16="http://schemas.microsoft.com/office/drawing/2014/main" id="{9A682573-0C5A-7C3F-E5C0-DF59ACB8FEFD}"/>
              </a:ext>
            </a:extLst>
          </p:cNvPr>
          <p:cNvSpPr>
            <a:spLocks noGrp="1"/>
          </p:cNvSpPr>
          <p:nvPr>
            <p:ph sz="half" idx="1"/>
          </p:nvPr>
        </p:nvSpPr>
        <p:spPr/>
        <p:txBody>
          <a:bodyPr>
            <a:normAutofit fontScale="70000" lnSpcReduction="20000"/>
          </a:bodyPr>
          <a:lstStyle/>
          <a:p>
            <a:r>
              <a:rPr lang="en-US" dirty="0"/>
              <a:t>“Studies have shown that, in general, people create slightly idealized avatars based on their actual selves, but a compensation effect has been observed. People with a higher body mass index – likely overweight or obese – create more physically idealized avatars, which are taller or thinner. And people who are depressed or have low self-esteem create avatars with more idealized traits, such as being more gregarious and conscientious.” -Nick Yee</a:t>
            </a:r>
          </a:p>
        </p:txBody>
      </p:sp>
      <p:sp>
        <p:nvSpPr>
          <p:cNvPr id="4" name="Date Placeholder 3">
            <a:extLst>
              <a:ext uri="{FF2B5EF4-FFF2-40B4-BE49-F238E27FC236}">
                <a16:creationId xmlns:a16="http://schemas.microsoft.com/office/drawing/2014/main" id="{2148924A-42B2-1764-05FE-09A92C7F4154}"/>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1D77AB3C-7B2C-01D7-5526-8E3FBD9FD66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5B55C791-310E-EB8D-904A-00F67B31005B}"/>
              </a:ext>
            </a:extLst>
          </p:cNvPr>
          <p:cNvSpPr>
            <a:spLocks noGrp="1"/>
          </p:cNvSpPr>
          <p:nvPr>
            <p:ph type="sldNum" sz="quarter" idx="12"/>
          </p:nvPr>
        </p:nvSpPr>
        <p:spPr/>
        <p:txBody>
          <a:bodyPr/>
          <a:lstStyle/>
          <a:p>
            <a:fld id="{DFDF98CC-160E-494C-8C3C-8CDC5FA257DE}" type="slidenum">
              <a:rPr lang="en-US" smtClean="0"/>
              <a:t>11</a:t>
            </a:fld>
            <a:endParaRPr lang="en-US"/>
          </a:p>
        </p:txBody>
      </p:sp>
      <p:pic>
        <p:nvPicPr>
          <p:cNvPr id="10" name="Content Placeholder 9">
            <a:extLst>
              <a:ext uri="{FF2B5EF4-FFF2-40B4-BE49-F238E27FC236}">
                <a16:creationId xmlns:a16="http://schemas.microsoft.com/office/drawing/2014/main" id="{38734D66-D4F7-6408-6A72-95E862E21E9E}"/>
              </a:ext>
            </a:extLst>
          </p:cNvPr>
          <p:cNvPicPr>
            <a:picLocks noGrp="1" noChangeAspect="1"/>
          </p:cNvPicPr>
          <p:nvPr>
            <p:ph sz="half" idx="2"/>
          </p:nvPr>
        </p:nvPicPr>
        <p:blipFill>
          <a:blip r:embed="rId2"/>
          <a:stretch>
            <a:fillRect/>
          </a:stretch>
        </p:blipFill>
        <p:spPr>
          <a:xfrm>
            <a:off x="6368162" y="2249488"/>
            <a:ext cx="4483289" cy="3541712"/>
          </a:xfrm>
          <a:prstGeom prst="rect">
            <a:avLst/>
          </a:prstGeom>
        </p:spPr>
      </p:pic>
    </p:spTree>
    <p:extLst>
      <p:ext uri="{BB962C8B-B14F-4D97-AF65-F5344CB8AC3E}">
        <p14:creationId xmlns:p14="http://schemas.microsoft.com/office/powerpoint/2010/main" val="678806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305328-46B2-6FA8-2717-BE97B29C6976}"/>
              </a:ext>
            </a:extLst>
          </p:cNvPr>
          <p:cNvSpPr>
            <a:spLocks noGrp="1"/>
          </p:cNvSpPr>
          <p:nvPr>
            <p:ph type="title"/>
          </p:nvPr>
        </p:nvSpPr>
        <p:spPr/>
        <p:txBody>
          <a:bodyPr/>
          <a:lstStyle/>
          <a:p>
            <a:r>
              <a:rPr lang="en-US" dirty="0"/>
              <a:t>But obviously there is more to it</a:t>
            </a:r>
          </a:p>
        </p:txBody>
      </p:sp>
      <p:sp>
        <p:nvSpPr>
          <p:cNvPr id="4" name="Date Placeholder 3">
            <a:extLst>
              <a:ext uri="{FF2B5EF4-FFF2-40B4-BE49-F238E27FC236}">
                <a16:creationId xmlns:a16="http://schemas.microsoft.com/office/drawing/2014/main" id="{4933A5E6-969A-BE1A-2506-F50A08C21C2D}"/>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9372E1F7-567D-68F6-384D-BC4F47D96099}"/>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E98B8612-7C75-628A-FB93-033ECB89513E}"/>
              </a:ext>
            </a:extLst>
          </p:cNvPr>
          <p:cNvSpPr>
            <a:spLocks noGrp="1"/>
          </p:cNvSpPr>
          <p:nvPr>
            <p:ph type="sldNum" sz="quarter" idx="12"/>
          </p:nvPr>
        </p:nvSpPr>
        <p:spPr/>
        <p:txBody>
          <a:bodyPr/>
          <a:lstStyle/>
          <a:p>
            <a:fld id="{DFDF98CC-160E-494C-8C3C-8CDC5FA257DE}" type="slidenum">
              <a:rPr lang="en-US" smtClean="0"/>
              <a:t>12</a:t>
            </a:fld>
            <a:endParaRPr lang="en-US"/>
          </a:p>
        </p:txBody>
      </p:sp>
      <p:pic>
        <p:nvPicPr>
          <p:cNvPr id="16" name="Content Placeholder 13" descr="A screenshot of a video game">
            <a:extLst>
              <a:ext uri="{FF2B5EF4-FFF2-40B4-BE49-F238E27FC236}">
                <a16:creationId xmlns:a16="http://schemas.microsoft.com/office/drawing/2014/main" id="{A2186A83-C81C-334B-4939-2CB7CCDA276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6988" b="7773"/>
          <a:stretch/>
        </p:blipFill>
        <p:spPr bwMode="auto">
          <a:xfrm>
            <a:off x="6573997" y="2249488"/>
            <a:ext cx="4071619" cy="3541712"/>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17" descr="A picture containing website&#10;&#10;Description automatically generated">
            <a:extLst>
              <a:ext uri="{FF2B5EF4-FFF2-40B4-BE49-F238E27FC236}">
                <a16:creationId xmlns:a16="http://schemas.microsoft.com/office/drawing/2014/main" id="{0AF31BCF-DEFB-F198-AE66-730C7A3067C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5858" t="37712" r="37538" b="26843"/>
          <a:stretch/>
        </p:blipFill>
        <p:spPr>
          <a:xfrm>
            <a:off x="1141410" y="2320300"/>
            <a:ext cx="4954589" cy="3453195"/>
          </a:xfrm>
        </p:spPr>
      </p:pic>
      <p:pic>
        <p:nvPicPr>
          <p:cNvPr id="23" name="Picture 22">
            <a:extLst>
              <a:ext uri="{FF2B5EF4-FFF2-40B4-BE49-F238E27FC236}">
                <a16:creationId xmlns:a16="http://schemas.microsoft.com/office/drawing/2014/main" id="{F2AEA005-03BF-FB2D-78F6-40566CB2A65F}"/>
              </a:ext>
            </a:extLst>
          </p:cNvPr>
          <p:cNvPicPr>
            <a:picLocks noChangeAspect="1"/>
          </p:cNvPicPr>
          <p:nvPr/>
        </p:nvPicPr>
        <p:blipFill>
          <a:blip r:embed="rId4"/>
          <a:stretch>
            <a:fillRect/>
          </a:stretch>
        </p:blipFill>
        <p:spPr>
          <a:xfrm>
            <a:off x="2547937" y="766762"/>
            <a:ext cx="7096125" cy="5324475"/>
          </a:xfrm>
          <a:prstGeom prst="rect">
            <a:avLst/>
          </a:prstGeom>
        </p:spPr>
      </p:pic>
    </p:spTree>
    <p:extLst>
      <p:ext uri="{BB962C8B-B14F-4D97-AF65-F5344CB8AC3E}">
        <p14:creationId xmlns:p14="http://schemas.microsoft.com/office/powerpoint/2010/main" val="170696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250C08-4E1C-5D71-3B2B-161BE7BB4B33}"/>
              </a:ext>
            </a:extLst>
          </p:cNvPr>
          <p:cNvSpPr>
            <a:spLocks noGrp="1"/>
          </p:cNvSpPr>
          <p:nvPr>
            <p:ph type="title"/>
          </p:nvPr>
        </p:nvSpPr>
        <p:spPr/>
        <p:txBody>
          <a:bodyPr/>
          <a:lstStyle/>
          <a:p>
            <a:r>
              <a:rPr lang="en-US" dirty="0"/>
              <a:t>I’d buy that for a dollar</a:t>
            </a:r>
          </a:p>
        </p:txBody>
      </p:sp>
      <p:sp>
        <p:nvSpPr>
          <p:cNvPr id="9" name="Content Placeholder 8">
            <a:extLst>
              <a:ext uri="{FF2B5EF4-FFF2-40B4-BE49-F238E27FC236}">
                <a16:creationId xmlns:a16="http://schemas.microsoft.com/office/drawing/2014/main" id="{6EE0489B-EC87-4D3A-69B0-31D5F169058C}"/>
              </a:ext>
            </a:extLst>
          </p:cNvPr>
          <p:cNvSpPr>
            <a:spLocks noGrp="1"/>
          </p:cNvSpPr>
          <p:nvPr>
            <p:ph idx="1"/>
          </p:nvPr>
        </p:nvSpPr>
        <p:spPr/>
        <p:txBody>
          <a:bodyPr/>
          <a:lstStyle/>
          <a:p>
            <a:r>
              <a:rPr lang="en-US" dirty="0"/>
              <a:t>This can be used to manipulate us, though. It’s a visual self-representation that we do not control. What if…</a:t>
            </a:r>
          </a:p>
          <a:p>
            <a:endParaRPr lang="en-US" dirty="0"/>
          </a:p>
        </p:txBody>
      </p:sp>
      <p:sp>
        <p:nvSpPr>
          <p:cNvPr id="5" name="Date Placeholder 4">
            <a:extLst>
              <a:ext uri="{FF2B5EF4-FFF2-40B4-BE49-F238E27FC236}">
                <a16:creationId xmlns:a16="http://schemas.microsoft.com/office/drawing/2014/main" id="{A9C47591-8DCE-8E80-988C-1A7D13FFA64A}"/>
              </a:ext>
            </a:extLst>
          </p:cNvPr>
          <p:cNvSpPr>
            <a:spLocks noGrp="1"/>
          </p:cNvSpPr>
          <p:nvPr>
            <p:ph type="dt" sz="half" idx="10"/>
          </p:nvPr>
        </p:nvSpPr>
        <p:spPr/>
        <p:txBody>
          <a:bodyPr/>
          <a:lstStyle/>
          <a:p>
            <a:fld id="{51DA9AC1-3B9A-40CE-98D7-5F98568B867E}" type="datetime1">
              <a:rPr lang="en-US" smtClean="0"/>
              <a:t>11/9/2022</a:t>
            </a:fld>
            <a:endParaRPr lang="en-US"/>
          </a:p>
        </p:txBody>
      </p:sp>
      <p:sp>
        <p:nvSpPr>
          <p:cNvPr id="6" name="Footer Placeholder 5">
            <a:extLst>
              <a:ext uri="{FF2B5EF4-FFF2-40B4-BE49-F238E27FC236}">
                <a16:creationId xmlns:a16="http://schemas.microsoft.com/office/drawing/2014/main" id="{6C9099C1-285E-67FB-9FFF-FFA71F97FC02}"/>
              </a:ext>
            </a:extLst>
          </p:cNvPr>
          <p:cNvSpPr>
            <a:spLocks noGrp="1"/>
          </p:cNvSpPr>
          <p:nvPr>
            <p:ph type="ftr" sz="quarter" idx="11"/>
          </p:nvPr>
        </p:nvSpPr>
        <p:spPr/>
        <p:txBody>
          <a:bodyPr/>
          <a:lstStyle/>
          <a:p>
            <a:r>
              <a:rPr lang="en-US" dirty="0"/>
              <a:t>Cybersecurity and Society</a:t>
            </a:r>
          </a:p>
        </p:txBody>
      </p:sp>
      <p:sp>
        <p:nvSpPr>
          <p:cNvPr id="7" name="Slide Number Placeholder 6">
            <a:extLst>
              <a:ext uri="{FF2B5EF4-FFF2-40B4-BE49-F238E27FC236}">
                <a16:creationId xmlns:a16="http://schemas.microsoft.com/office/drawing/2014/main" id="{48C87D38-6A57-2FBA-8C6D-4A8B81475C23}"/>
              </a:ext>
            </a:extLst>
          </p:cNvPr>
          <p:cNvSpPr>
            <a:spLocks noGrp="1"/>
          </p:cNvSpPr>
          <p:nvPr>
            <p:ph type="sldNum" sz="quarter" idx="12"/>
          </p:nvPr>
        </p:nvSpPr>
        <p:spPr/>
        <p:txBody>
          <a:bodyPr/>
          <a:lstStyle/>
          <a:p>
            <a:fld id="{DFDF98CC-160E-494C-8C3C-8CDC5FA257DE}" type="slidenum">
              <a:rPr lang="en-US" smtClean="0"/>
              <a:t>13</a:t>
            </a:fld>
            <a:endParaRPr lang="en-US"/>
          </a:p>
        </p:txBody>
      </p:sp>
      <p:pic>
        <p:nvPicPr>
          <p:cNvPr id="2050" name="Picture 2" descr="Drink Ternio brand soda, you witless consumer lemming.">
            <a:extLst>
              <a:ext uri="{FF2B5EF4-FFF2-40B4-BE49-F238E27FC236}">
                <a16:creationId xmlns:a16="http://schemas.microsoft.com/office/drawing/2014/main" id="{B920133F-67D4-6D19-E755-71658A4DC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006" y="3252719"/>
            <a:ext cx="4324810" cy="263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3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63DAE-61AE-2AA6-6F5A-682A2357E1EF}"/>
              </a:ext>
            </a:extLst>
          </p:cNvPr>
          <p:cNvSpPr>
            <a:spLocks noGrp="1"/>
          </p:cNvSpPr>
          <p:nvPr>
            <p:ph type="title"/>
          </p:nvPr>
        </p:nvSpPr>
        <p:spPr/>
        <p:txBody>
          <a:bodyPr/>
          <a:lstStyle/>
          <a:p>
            <a:r>
              <a:rPr lang="en-US" dirty="0"/>
              <a:t>Factors that drive immersion</a:t>
            </a:r>
          </a:p>
        </p:txBody>
      </p:sp>
      <p:sp>
        <p:nvSpPr>
          <p:cNvPr id="3" name="Content Placeholder 2">
            <a:extLst>
              <a:ext uri="{FF2B5EF4-FFF2-40B4-BE49-F238E27FC236}">
                <a16:creationId xmlns:a16="http://schemas.microsoft.com/office/drawing/2014/main" id="{714C8BE8-7EA3-9AE6-F72D-7E97752B6329}"/>
              </a:ext>
            </a:extLst>
          </p:cNvPr>
          <p:cNvSpPr>
            <a:spLocks noGrp="1"/>
          </p:cNvSpPr>
          <p:nvPr>
            <p:ph idx="1"/>
          </p:nvPr>
        </p:nvSpPr>
        <p:spPr/>
        <p:txBody>
          <a:bodyPr>
            <a:normAutofit/>
          </a:bodyPr>
          <a:lstStyle/>
          <a:p>
            <a:r>
              <a:rPr lang="en-US" dirty="0"/>
              <a:t>(1) virtual </a:t>
            </a:r>
            <a:r>
              <a:rPr lang="en-US" dirty="0" err="1"/>
              <a:t>exploration,taking</a:t>
            </a:r>
            <a:r>
              <a:rPr lang="en-US" dirty="0"/>
              <a:t> advantage of the digital, immersive environments to do things otherwise impossible or difficult; </a:t>
            </a:r>
          </a:p>
          <a:p>
            <a:r>
              <a:rPr lang="en-US" dirty="0"/>
              <a:t>(2) social navigation, maneuvering the social dynamic in these complex worlds to make friends and build reputation; </a:t>
            </a:r>
          </a:p>
          <a:p>
            <a:r>
              <a:rPr lang="en-US" dirty="0"/>
              <a:t>(3) contextual adaptation, adjusting and responding to the socio-cultural contexts; and </a:t>
            </a:r>
          </a:p>
          <a:p>
            <a:r>
              <a:rPr lang="en-US" dirty="0"/>
              <a:t>(4) identity representation, portraying either the actual or the ideal self.</a:t>
            </a:r>
          </a:p>
        </p:txBody>
      </p:sp>
      <p:sp>
        <p:nvSpPr>
          <p:cNvPr id="4" name="Date Placeholder 3">
            <a:extLst>
              <a:ext uri="{FF2B5EF4-FFF2-40B4-BE49-F238E27FC236}">
                <a16:creationId xmlns:a16="http://schemas.microsoft.com/office/drawing/2014/main" id="{B69BE2E0-7936-8A10-EBD7-AD21E89DFD21}"/>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074BF193-CFD7-85D5-5047-E86DD4053DF9}"/>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3CF8CBE7-6E78-A81F-789B-5E2FAEF4F64B}"/>
              </a:ext>
            </a:extLst>
          </p:cNvPr>
          <p:cNvSpPr>
            <a:spLocks noGrp="1"/>
          </p:cNvSpPr>
          <p:nvPr>
            <p:ph type="sldNum" sz="quarter" idx="12"/>
          </p:nvPr>
        </p:nvSpPr>
        <p:spPr/>
        <p:txBody>
          <a:bodyPr/>
          <a:lstStyle/>
          <a:p>
            <a:fld id="{DFDF98CC-160E-494C-8C3C-8CDC5FA257DE}" type="slidenum">
              <a:rPr lang="en-US" smtClean="0"/>
              <a:t>14</a:t>
            </a:fld>
            <a:endParaRPr lang="en-US"/>
          </a:p>
        </p:txBody>
      </p:sp>
    </p:spTree>
    <p:extLst>
      <p:ext uri="{BB962C8B-B14F-4D97-AF65-F5344CB8AC3E}">
        <p14:creationId xmlns:p14="http://schemas.microsoft.com/office/powerpoint/2010/main" val="3358911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575-FF78-EBF6-8256-6BF9AD5CDDF9}"/>
              </a:ext>
            </a:extLst>
          </p:cNvPr>
          <p:cNvSpPr>
            <a:spLocks noGrp="1"/>
          </p:cNvSpPr>
          <p:nvPr>
            <p:ph type="title"/>
          </p:nvPr>
        </p:nvSpPr>
        <p:spPr/>
        <p:txBody>
          <a:bodyPr/>
          <a:lstStyle/>
          <a:p>
            <a:r>
              <a:rPr lang="en-US" dirty="0"/>
              <a:t>The Milgram Obedience experiment</a:t>
            </a:r>
          </a:p>
        </p:txBody>
      </p:sp>
      <p:sp>
        <p:nvSpPr>
          <p:cNvPr id="3" name="Content Placeholder 2">
            <a:extLst>
              <a:ext uri="{FF2B5EF4-FFF2-40B4-BE49-F238E27FC236}">
                <a16:creationId xmlns:a16="http://schemas.microsoft.com/office/drawing/2014/main" id="{9A682573-0C5A-7C3F-E5C0-DF59ACB8FEFD}"/>
              </a:ext>
            </a:extLst>
          </p:cNvPr>
          <p:cNvSpPr>
            <a:spLocks noGrp="1"/>
          </p:cNvSpPr>
          <p:nvPr>
            <p:ph idx="1"/>
          </p:nvPr>
        </p:nvSpPr>
        <p:spPr/>
        <p:txBody>
          <a:bodyPr>
            <a:normAutofit/>
          </a:bodyPr>
          <a:lstStyle/>
          <a:p>
            <a:r>
              <a:rPr lang="en-US" dirty="0"/>
              <a:t>The Milgram Experiment – 65% conformity in the original.</a:t>
            </a:r>
          </a:p>
          <a:p>
            <a:pPr lvl="1"/>
            <a:r>
              <a:rPr lang="en-US" dirty="0"/>
              <a:t>Dropped to 20% if the experimenter had no symbol of authority.</a:t>
            </a:r>
          </a:p>
          <a:p>
            <a:pPr lvl="1"/>
            <a:r>
              <a:rPr lang="en-US" dirty="0"/>
              <a:t>Dropped to 47.5% if done in run-down offices  instead of Yale.</a:t>
            </a:r>
          </a:p>
          <a:p>
            <a:pPr lvl="1"/>
            <a:r>
              <a:rPr lang="en-US" dirty="0"/>
              <a:t>Dropped to 30% if the teacher had to physically touch the learner.</a:t>
            </a:r>
          </a:p>
          <a:p>
            <a:pPr lvl="1"/>
            <a:r>
              <a:rPr lang="en-US" dirty="0"/>
              <a:t>Dropped to 10% in the presence of disobedient participants.</a:t>
            </a:r>
          </a:p>
          <a:p>
            <a:pPr lvl="1"/>
            <a:r>
              <a:rPr lang="en-US" dirty="0"/>
              <a:t>Dropped to 20.5% without authority observation.</a:t>
            </a:r>
          </a:p>
          <a:p>
            <a:pPr lvl="1"/>
            <a:r>
              <a:rPr lang="en-US" dirty="0"/>
              <a:t>Jumped to 92.5% when ordered to order someone else to push the button.</a:t>
            </a:r>
          </a:p>
        </p:txBody>
      </p:sp>
      <p:sp>
        <p:nvSpPr>
          <p:cNvPr id="4" name="Date Placeholder 3">
            <a:extLst>
              <a:ext uri="{FF2B5EF4-FFF2-40B4-BE49-F238E27FC236}">
                <a16:creationId xmlns:a16="http://schemas.microsoft.com/office/drawing/2014/main" id="{2148924A-42B2-1764-05FE-09A92C7F4154}"/>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1D77AB3C-7B2C-01D7-5526-8E3FBD9FD66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5B55C791-310E-EB8D-904A-00F67B31005B}"/>
              </a:ext>
            </a:extLst>
          </p:cNvPr>
          <p:cNvSpPr>
            <a:spLocks noGrp="1"/>
          </p:cNvSpPr>
          <p:nvPr>
            <p:ph type="sldNum" sz="quarter" idx="12"/>
          </p:nvPr>
        </p:nvSpPr>
        <p:spPr/>
        <p:txBody>
          <a:bodyPr/>
          <a:lstStyle/>
          <a:p>
            <a:fld id="{DFDF98CC-160E-494C-8C3C-8CDC5FA257DE}" type="slidenum">
              <a:rPr lang="en-US" smtClean="0"/>
              <a:t>15</a:t>
            </a:fld>
            <a:endParaRPr lang="en-US"/>
          </a:p>
        </p:txBody>
      </p:sp>
    </p:spTree>
    <p:extLst>
      <p:ext uri="{BB962C8B-B14F-4D97-AF65-F5344CB8AC3E}">
        <p14:creationId xmlns:p14="http://schemas.microsoft.com/office/powerpoint/2010/main" val="2722010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575-FF78-EBF6-8256-6BF9AD5CDDF9}"/>
              </a:ext>
            </a:extLst>
          </p:cNvPr>
          <p:cNvSpPr>
            <a:spLocks noGrp="1"/>
          </p:cNvSpPr>
          <p:nvPr>
            <p:ph type="title"/>
          </p:nvPr>
        </p:nvSpPr>
        <p:spPr/>
        <p:txBody>
          <a:bodyPr/>
          <a:lstStyle/>
          <a:p>
            <a:r>
              <a:rPr lang="en-US" dirty="0"/>
              <a:t>The Milgram Obedience experiment</a:t>
            </a:r>
          </a:p>
        </p:txBody>
      </p:sp>
      <p:sp>
        <p:nvSpPr>
          <p:cNvPr id="3" name="Content Placeholder 2">
            <a:extLst>
              <a:ext uri="{FF2B5EF4-FFF2-40B4-BE49-F238E27FC236}">
                <a16:creationId xmlns:a16="http://schemas.microsoft.com/office/drawing/2014/main" id="{9A682573-0C5A-7C3F-E5C0-DF59ACB8FEFD}"/>
              </a:ext>
            </a:extLst>
          </p:cNvPr>
          <p:cNvSpPr>
            <a:spLocks noGrp="1"/>
          </p:cNvSpPr>
          <p:nvPr>
            <p:ph idx="1"/>
          </p:nvPr>
        </p:nvSpPr>
        <p:spPr/>
        <p:txBody>
          <a:bodyPr>
            <a:normAutofit/>
          </a:bodyPr>
          <a:lstStyle/>
          <a:p>
            <a:r>
              <a:rPr lang="en-US" dirty="0"/>
              <a:t>So obviously, abstraction from consequence means immoral action.</a:t>
            </a:r>
          </a:p>
          <a:p>
            <a:pPr lvl="1"/>
            <a:r>
              <a:rPr lang="en-US" dirty="0"/>
              <a:t>Nope.</a:t>
            </a:r>
          </a:p>
          <a:p>
            <a:r>
              <a:rPr lang="en-US" dirty="0"/>
              <a:t>Similar experiments on virtual scenarios: The Peña Experiment.</a:t>
            </a:r>
          </a:p>
          <a:p>
            <a:pPr lvl="1"/>
            <a:r>
              <a:rPr lang="en-US" dirty="0"/>
              <a:t>Participants played as superheroes or supervillains. Created by the players to be a version of themselves.</a:t>
            </a:r>
          </a:p>
          <a:p>
            <a:pPr lvl="1"/>
            <a:r>
              <a:rPr lang="en-US" dirty="0"/>
              <a:t>Instructed by the game to administer shocks to an NPC.</a:t>
            </a:r>
          </a:p>
          <a:p>
            <a:pPr lvl="2"/>
            <a:r>
              <a:rPr lang="en-US" dirty="0"/>
              <a:t>Heroes were less likely to shock, and more likely to feel guilty about it. They felt it was their duty to not follow the instructions of the authority.</a:t>
            </a:r>
          </a:p>
        </p:txBody>
      </p:sp>
      <p:sp>
        <p:nvSpPr>
          <p:cNvPr id="4" name="Date Placeholder 3">
            <a:extLst>
              <a:ext uri="{FF2B5EF4-FFF2-40B4-BE49-F238E27FC236}">
                <a16:creationId xmlns:a16="http://schemas.microsoft.com/office/drawing/2014/main" id="{2148924A-42B2-1764-05FE-09A92C7F4154}"/>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1D77AB3C-7B2C-01D7-5526-8E3FBD9FD66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5B55C791-310E-EB8D-904A-00F67B31005B}"/>
              </a:ext>
            </a:extLst>
          </p:cNvPr>
          <p:cNvSpPr>
            <a:spLocks noGrp="1"/>
          </p:cNvSpPr>
          <p:nvPr>
            <p:ph type="sldNum" sz="quarter" idx="12"/>
          </p:nvPr>
        </p:nvSpPr>
        <p:spPr/>
        <p:txBody>
          <a:bodyPr/>
          <a:lstStyle/>
          <a:p>
            <a:fld id="{DFDF98CC-160E-494C-8C3C-8CDC5FA257DE}" type="slidenum">
              <a:rPr lang="en-US" smtClean="0"/>
              <a:t>16</a:t>
            </a:fld>
            <a:endParaRPr lang="en-US"/>
          </a:p>
        </p:txBody>
      </p:sp>
    </p:spTree>
    <p:extLst>
      <p:ext uri="{BB962C8B-B14F-4D97-AF65-F5344CB8AC3E}">
        <p14:creationId xmlns:p14="http://schemas.microsoft.com/office/powerpoint/2010/main" val="32785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E51A-0479-BC60-F0DC-789FBA8BA496}"/>
              </a:ext>
            </a:extLst>
          </p:cNvPr>
          <p:cNvSpPr>
            <a:spLocks noGrp="1"/>
          </p:cNvSpPr>
          <p:nvPr>
            <p:ph type="title"/>
          </p:nvPr>
        </p:nvSpPr>
        <p:spPr/>
        <p:txBody>
          <a:bodyPr/>
          <a:lstStyle/>
          <a:p>
            <a:r>
              <a:rPr lang="en-US" dirty="0"/>
              <a:t>The proteus effect on us</a:t>
            </a:r>
          </a:p>
        </p:txBody>
      </p:sp>
      <p:sp>
        <p:nvSpPr>
          <p:cNvPr id="3" name="Content Placeholder 2">
            <a:extLst>
              <a:ext uri="{FF2B5EF4-FFF2-40B4-BE49-F238E27FC236}">
                <a16:creationId xmlns:a16="http://schemas.microsoft.com/office/drawing/2014/main" id="{42B3F9FA-EAD1-3FF8-CD40-96664F0EC414}"/>
              </a:ext>
            </a:extLst>
          </p:cNvPr>
          <p:cNvSpPr>
            <a:spLocks noGrp="1"/>
          </p:cNvSpPr>
          <p:nvPr>
            <p:ph idx="1"/>
          </p:nvPr>
        </p:nvSpPr>
        <p:spPr/>
        <p:txBody>
          <a:bodyPr>
            <a:normAutofit fontScale="92500" lnSpcReduction="10000"/>
          </a:bodyPr>
          <a:lstStyle/>
          <a:p>
            <a:r>
              <a:rPr lang="en-US" dirty="0"/>
              <a:t>Games </a:t>
            </a:r>
            <a:r>
              <a:rPr lang="en-US" i="1" dirty="0"/>
              <a:t>can</a:t>
            </a:r>
            <a:r>
              <a:rPr lang="en-US" dirty="0"/>
              <a:t> influence behavior, but not in the way most moral panic purveyors reckon.</a:t>
            </a:r>
          </a:p>
          <a:p>
            <a:pPr lvl="1"/>
            <a:r>
              <a:rPr lang="en-US" dirty="0"/>
              <a:t>Games do not cause dark tetrad traits to manifest. They do provide an outlet for them.</a:t>
            </a:r>
          </a:p>
          <a:p>
            <a:pPr lvl="1"/>
            <a:r>
              <a:rPr lang="en-US" dirty="0"/>
              <a:t>Games do seem to cause some influence over cognition – hence, they can teach.</a:t>
            </a:r>
          </a:p>
          <a:p>
            <a:r>
              <a:rPr lang="en-US" dirty="0"/>
              <a:t>This is the essential problem with “learning” or “training” games:</a:t>
            </a:r>
          </a:p>
          <a:p>
            <a:pPr lvl="1"/>
            <a:r>
              <a:rPr lang="en-US" dirty="0"/>
              <a:t>Low user interactivity</a:t>
            </a:r>
          </a:p>
          <a:p>
            <a:pPr lvl="1"/>
            <a:r>
              <a:rPr lang="en-US" dirty="0"/>
              <a:t>Low user immersion</a:t>
            </a:r>
          </a:p>
          <a:p>
            <a:pPr lvl="1"/>
            <a:r>
              <a:rPr lang="en-US" dirty="0"/>
              <a:t>Outcomes not associated with idealization, but with rational outcomes.</a:t>
            </a:r>
          </a:p>
        </p:txBody>
      </p:sp>
      <p:sp>
        <p:nvSpPr>
          <p:cNvPr id="4" name="Date Placeholder 3">
            <a:extLst>
              <a:ext uri="{FF2B5EF4-FFF2-40B4-BE49-F238E27FC236}">
                <a16:creationId xmlns:a16="http://schemas.microsoft.com/office/drawing/2014/main" id="{653CBCAB-C7AF-C6AD-DB46-05E56BEBC466}"/>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08E0AF7D-E065-619F-5228-BB20083CFBB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EFB47273-8799-CD2B-9211-180A7F2AF594}"/>
              </a:ext>
            </a:extLst>
          </p:cNvPr>
          <p:cNvSpPr>
            <a:spLocks noGrp="1"/>
          </p:cNvSpPr>
          <p:nvPr>
            <p:ph type="sldNum" sz="quarter" idx="12"/>
          </p:nvPr>
        </p:nvSpPr>
        <p:spPr/>
        <p:txBody>
          <a:bodyPr/>
          <a:lstStyle/>
          <a:p>
            <a:fld id="{DFDF98CC-160E-494C-8C3C-8CDC5FA257DE}" type="slidenum">
              <a:rPr lang="en-US" smtClean="0"/>
              <a:t>17</a:t>
            </a:fld>
            <a:endParaRPr lang="en-US"/>
          </a:p>
        </p:txBody>
      </p:sp>
    </p:spTree>
    <p:extLst>
      <p:ext uri="{BB962C8B-B14F-4D97-AF65-F5344CB8AC3E}">
        <p14:creationId xmlns:p14="http://schemas.microsoft.com/office/powerpoint/2010/main" val="566243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F8CC-49FB-BC27-3420-D149E63365A7}"/>
              </a:ext>
            </a:extLst>
          </p:cNvPr>
          <p:cNvSpPr>
            <a:spLocks noGrp="1"/>
          </p:cNvSpPr>
          <p:nvPr>
            <p:ph type="title"/>
          </p:nvPr>
        </p:nvSpPr>
        <p:spPr/>
        <p:txBody>
          <a:bodyPr/>
          <a:lstStyle/>
          <a:p>
            <a:r>
              <a:rPr lang="en-US" dirty="0"/>
              <a:t>Rules are made to be broken</a:t>
            </a:r>
          </a:p>
        </p:txBody>
      </p:sp>
      <p:sp>
        <p:nvSpPr>
          <p:cNvPr id="3" name="Content Placeholder 2">
            <a:extLst>
              <a:ext uri="{FF2B5EF4-FFF2-40B4-BE49-F238E27FC236}">
                <a16:creationId xmlns:a16="http://schemas.microsoft.com/office/drawing/2014/main" id="{02587645-EC50-2849-BD51-2BFEB2E7A7EC}"/>
              </a:ext>
            </a:extLst>
          </p:cNvPr>
          <p:cNvSpPr>
            <a:spLocks noGrp="1"/>
          </p:cNvSpPr>
          <p:nvPr>
            <p:ph idx="1"/>
          </p:nvPr>
        </p:nvSpPr>
        <p:spPr/>
        <p:txBody>
          <a:bodyPr/>
          <a:lstStyle/>
          <a:p>
            <a:r>
              <a:rPr lang="en-US" dirty="0"/>
              <a:t>Essentially, games are not a one-way street like pure consumption media. </a:t>
            </a:r>
          </a:p>
          <a:p>
            <a:pPr lvl="1"/>
            <a:r>
              <a:rPr lang="en-US" dirty="0"/>
              <a:t>Developers create the world, control the rules.</a:t>
            </a:r>
          </a:p>
          <a:p>
            <a:pPr lvl="1"/>
            <a:r>
              <a:rPr lang="en-US" dirty="0"/>
              <a:t>Players make the game. Some players game the game. </a:t>
            </a:r>
          </a:p>
        </p:txBody>
      </p:sp>
      <p:sp>
        <p:nvSpPr>
          <p:cNvPr id="4" name="Date Placeholder 3">
            <a:extLst>
              <a:ext uri="{FF2B5EF4-FFF2-40B4-BE49-F238E27FC236}">
                <a16:creationId xmlns:a16="http://schemas.microsoft.com/office/drawing/2014/main" id="{43CCCD84-A483-7A4F-33E7-B7D74774A866}"/>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37F4404E-8284-FD86-61E3-7D82FE2B0101}"/>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6AE1F0DE-3276-3C36-5AD4-8130F7A8320A}"/>
              </a:ext>
            </a:extLst>
          </p:cNvPr>
          <p:cNvSpPr>
            <a:spLocks noGrp="1"/>
          </p:cNvSpPr>
          <p:nvPr>
            <p:ph type="sldNum" sz="quarter" idx="12"/>
          </p:nvPr>
        </p:nvSpPr>
        <p:spPr/>
        <p:txBody>
          <a:bodyPr/>
          <a:lstStyle/>
          <a:p>
            <a:fld id="{DFDF98CC-160E-494C-8C3C-8CDC5FA257DE}" type="slidenum">
              <a:rPr lang="en-US" smtClean="0"/>
              <a:t>18</a:t>
            </a:fld>
            <a:endParaRPr lang="en-US"/>
          </a:p>
        </p:txBody>
      </p:sp>
    </p:spTree>
    <p:extLst>
      <p:ext uri="{BB962C8B-B14F-4D97-AF65-F5344CB8AC3E}">
        <p14:creationId xmlns:p14="http://schemas.microsoft.com/office/powerpoint/2010/main" val="277191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E4C5-9B3F-A4E3-9A6E-39A0338326E6}"/>
              </a:ext>
            </a:extLst>
          </p:cNvPr>
          <p:cNvSpPr>
            <a:spLocks noGrp="1"/>
          </p:cNvSpPr>
          <p:nvPr>
            <p:ph type="title"/>
          </p:nvPr>
        </p:nvSpPr>
        <p:spPr/>
        <p:txBody>
          <a:bodyPr/>
          <a:lstStyle/>
          <a:p>
            <a:r>
              <a:rPr lang="en-US" dirty="0"/>
              <a:t>Game economies</a:t>
            </a:r>
          </a:p>
        </p:txBody>
      </p:sp>
      <p:sp>
        <p:nvSpPr>
          <p:cNvPr id="3" name="Content Placeholder 2">
            <a:extLst>
              <a:ext uri="{FF2B5EF4-FFF2-40B4-BE49-F238E27FC236}">
                <a16:creationId xmlns:a16="http://schemas.microsoft.com/office/drawing/2014/main" id="{144D53A1-E92D-689E-CF45-E14FAAD0DF9A}"/>
              </a:ext>
            </a:extLst>
          </p:cNvPr>
          <p:cNvSpPr>
            <a:spLocks noGrp="1"/>
          </p:cNvSpPr>
          <p:nvPr>
            <p:ph idx="1"/>
          </p:nvPr>
        </p:nvSpPr>
        <p:spPr/>
        <p:txBody>
          <a:bodyPr/>
          <a:lstStyle/>
          <a:p>
            <a:r>
              <a:rPr lang="en-US" dirty="0"/>
              <a:t>Taps – Inlets where game resources come out. </a:t>
            </a:r>
          </a:p>
          <a:p>
            <a:r>
              <a:rPr lang="en-US" dirty="0"/>
              <a:t>Drains – Outlets where game resources go.</a:t>
            </a:r>
          </a:p>
          <a:p>
            <a:r>
              <a:rPr lang="en-US" dirty="0"/>
              <a:t>Pinches – Controls that determine the flow of game resources.</a:t>
            </a:r>
          </a:p>
          <a:p>
            <a:r>
              <a:rPr lang="en-US" dirty="0"/>
              <a:t>Converters – Mechanics that transform one resource into another.</a:t>
            </a:r>
          </a:p>
          <a:p>
            <a:r>
              <a:rPr lang="en-US" dirty="0"/>
              <a:t>Traders – Mechanics that transform resources, but do not destroy them in the process.</a:t>
            </a:r>
          </a:p>
        </p:txBody>
      </p:sp>
      <p:sp>
        <p:nvSpPr>
          <p:cNvPr id="4" name="Date Placeholder 3">
            <a:extLst>
              <a:ext uri="{FF2B5EF4-FFF2-40B4-BE49-F238E27FC236}">
                <a16:creationId xmlns:a16="http://schemas.microsoft.com/office/drawing/2014/main" id="{75A131CE-EC27-016A-E2E5-204B637C97D1}"/>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23DA1EFB-5896-6B51-8198-A6A91CF4404C}"/>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A340B24E-5C30-876D-5E2B-81A8FE78D298}"/>
              </a:ext>
            </a:extLst>
          </p:cNvPr>
          <p:cNvSpPr>
            <a:spLocks noGrp="1"/>
          </p:cNvSpPr>
          <p:nvPr>
            <p:ph type="sldNum" sz="quarter" idx="12"/>
          </p:nvPr>
        </p:nvSpPr>
        <p:spPr/>
        <p:txBody>
          <a:bodyPr/>
          <a:lstStyle/>
          <a:p>
            <a:fld id="{DFDF98CC-160E-494C-8C3C-8CDC5FA257DE}" type="slidenum">
              <a:rPr lang="en-US" smtClean="0"/>
              <a:t>19</a:t>
            </a:fld>
            <a:endParaRPr lang="en-US"/>
          </a:p>
        </p:txBody>
      </p:sp>
    </p:spTree>
    <p:extLst>
      <p:ext uri="{BB962C8B-B14F-4D97-AF65-F5344CB8AC3E}">
        <p14:creationId xmlns:p14="http://schemas.microsoft.com/office/powerpoint/2010/main" val="185883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44C0-9822-E93B-2D20-E9790EA3647A}"/>
              </a:ext>
            </a:extLst>
          </p:cNvPr>
          <p:cNvSpPr>
            <a:spLocks noGrp="1"/>
          </p:cNvSpPr>
          <p:nvPr>
            <p:ph type="title"/>
          </p:nvPr>
        </p:nvSpPr>
        <p:spPr/>
        <p:txBody>
          <a:bodyPr/>
          <a:lstStyle/>
          <a:p>
            <a:r>
              <a:rPr lang="en-US" dirty="0"/>
              <a:t>BEHOLD! THE FUTURE IS NOW!</a:t>
            </a:r>
          </a:p>
        </p:txBody>
      </p:sp>
      <p:sp>
        <p:nvSpPr>
          <p:cNvPr id="3" name="Content Placeholder 2">
            <a:extLst>
              <a:ext uri="{FF2B5EF4-FFF2-40B4-BE49-F238E27FC236}">
                <a16:creationId xmlns:a16="http://schemas.microsoft.com/office/drawing/2014/main" id="{ACBE3037-7922-5C3A-98FC-9D3B0D34A4F7}"/>
              </a:ext>
            </a:extLst>
          </p:cNvPr>
          <p:cNvSpPr>
            <a:spLocks noGrp="1"/>
          </p:cNvSpPr>
          <p:nvPr>
            <p:ph idx="1"/>
          </p:nvPr>
        </p:nvSpPr>
        <p:spPr/>
        <p:txBody>
          <a:bodyPr/>
          <a:lstStyle/>
          <a:p>
            <a:r>
              <a:rPr lang="en-US" dirty="0">
                <a:hlinkClick r:id="rId2"/>
              </a:rPr>
              <a:t>https://www.youtube.com/watch?v=gElfIo6uw4g</a:t>
            </a:r>
            <a:r>
              <a:rPr lang="en-US" dirty="0"/>
              <a:t> </a:t>
            </a:r>
          </a:p>
        </p:txBody>
      </p:sp>
      <p:sp>
        <p:nvSpPr>
          <p:cNvPr id="4" name="Date Placeholder 3">
            <a:extLst>
              <a:ext uri="{FF2B5EF4-FFF2-40B4-BE49-F238E27FC236}">
                <a16:creationId xmlns:a16="http://schemas.microsoft.com/office/drawing/2014/main" id="{AD879C02-8B43-6E33-F56E-271E12E0911B}"/>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C898A26-5CAB-9EAD-9AA3-1DE8F186FB9B}"/>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9B74217A-A3C7-3E56-1242-EB38FFE78D46}"/>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3250708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6082-9B88-2D18-8067-CDF0FA44B07A}"/>
              </a:ext>
            </a:extLst>
          </p:cNvPr>
          <p:cNvSpPr>
            <a:spLocks noGrp="1"/>
          </p:cNvSpPr>
          <p:nvPr>
            <p:ph type="title"/>
          </p:nvPr>
        </p:nvSpPr>
        <p:spPr/>
        <p:txBody>
          <a:bodyPr/>
          <a:lstStyle/>
          <a:p>
            <a:r>
              <a:rPr lang="en-US" dirty="0"/>
              <a:t>Case Studies in Gamification</a:t>
            </a:r>
          </a:p>
        </p:txBody>
      </p:sp>
      <p:sp>
        <p:nvSpPr>
          <p:cNvPr id="3" name="Content Placeholder 2">
            <a:extLst>
              <a:ext uri="{FF2B5EF4-FFF2-40B4-BE49-F238E27FC236}">
                <a16:creationId xmlns:a16="http://schemas.microsoft.com/office/drawing/2014/main" id="{696B4C35-4858-5748-7944-76B4DDE9CD77}"/>
              </a:ext>
            </a:extLst>
          </p:cNvPr>
          <p:cNvSpPr>
            <a:spLocks noGrp="1"/>
          </p:cNvSpPr>
          <p:nvPr>
            <p:ph idx="1"/>
          </p:nvPr>
        </p:nvSpPr>
        <p:spPr/>
        <p:txBody>
          <a:bodyPr/>
          <a:lstStyle/>
          <a:p>
            <a:r>
              <a:rPr lang="en-US" dirty="0"/>
              <a:t>America’s Army – A simulator/FPS that the Army produced for propaganda / recruiting purposes. </a:t>
            </a:r>
          </a:p>
          <a:p>
            <a:endParaRPr lang="en-US" dirty="0"/>
          </a:p>
          <a:p>
            <a:r>
              <a:rPr lang="en-US" dirty="0"/>
              <a:t>World of Warcraft – Digital plague.</a:t>
            </a:r>
          </a:p>
          <a:p>
            <a:endParaRPr lang="en-US" dirty="0"/>
          </a:p>
          <a:p>
            <a:r>
              <a:rPr lang="en-US" dirty="0"/>
              <a:t>Various cybersecurity training games.</a:t>
            </a:r>
          </a:p>
        </p:txBody>
      </p:sp>
      <p:sp>
        <p:nvSpPr>
          <p:cNvPr id="4" name="Date Placeholder 3">
            <a:extLst>
              <a:ext uri="{FF2B5EF4-FFF2-40B4-BE49-F238E27FC236}">
                <a16:creationId xmlns:a16="http://schemas.microsoft.com/office/drawing/2014/main" id="{24D84EC8-7CA1-2F4A-D0C6-F11CEF175EA5}"/>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9CB58C2A-082D-A688-6987-75C397CD359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60F4D49A-FD5C-FAC4-E205-BBDC103F0EC4}"/>
              </a:ext>
            </a:extLst>
          </p:cNvPr>
          <p:cNvSpPr>
            <a:spLocks noGrp="1"/>
          </p:cNvSpPr>
          <p:nvPr>
            <p:ph type="sldNum" sz="quarter" idx="12"/>
          </p:nvPr>
        </p:nvSpPr>
        <p:spPr/>
        <p:txBody>
          <a:bodyPr/>
          <a:lstStyle/>
          <a:p>
            <a:fld id="{DFDF98CC-160E-494C-8C3C-8CDC5FA257DE}" type="slidenum">
              <a:rPr lang="en-US" smtClean="0"/>
              <a:t>20</a:t>
            </a:fld>
            <a:endParaRPr lang="en-US"/>
          </a:p>
        </p:txBody>
      </p:sp>
    </p:spTree>
    <p:extLst>
      <p:ext uri="{BB962C8B-B14F-4D97-AF65-F5344CB8AC3E}">
        <p14:creationId xmlns:p14="http://schemas.microsoft.com/office/powerpoint/2010/main" val="132495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CB6C12-248C-8D9D-7611-B4E6565650B7}"/>
              </a:ext>
            </a:extLst>
          </p:cNvPr>
          <p:cNvSpPr>
            <a:spLocks noGrp="1"/>
          </p:cNvSpPr>
          <p:nvPr>
            <p:ph type="title"/>
          </p:nvPr>
        </p:nvSpPr>
        <p:spPr/>
        <p:txBody>
          <a:bodyPr/>
          <a:lstStyle/>
          <a:p>
            <a:r>
              <a:rPr lang="en-US" dirty="0"/>
              <a:t>Virtual Items, real dollars</a:t>
            </a:r>
          </a:p>
        </p:txBody>
      </p:sp>
      <p:sp>
        <p:nvSpPr>
          <p:cNvPr id="8" name="Content Placeholder 7">
            <a:extLst>
              <a:ext uri="{FF2B5EF4-FFF2-40B4-BE49-F238E27FC236}">
                <a16:creationId xmlns:a16="http://schemas.microsoft.com/office/drawing/2014/main" id="{DC85215A-0FB6-7080-1D6A-0EA2FFE35F59}"/>
              </a:ext>
            </a:extLst>
          </p:cNvPr>
          <p:cNvSpPr>
            <a:spLocks noGrp="1"/>
          </p:cNvSpPr>
          <p:nvPr>
            <p:ph sz="half" idx="1"/>
          </p:nvPr>
        </p:nvSpPr>
        <p:spPr/>
        <p:txBody>
          <a:bodyPr>
            <a:normAutofit fontScale="70000" lnSpcReduction="20000"/>
          </a:bodyPr>
          <a:lstStyle/>
          <a:p>
            <a:r>
              <a:rPr lang="en-US" dirty="0"/>
              <a:t>Monetizing in-game economies is crucial for studio revenues, but it’s been a very bumpy road.</a:t>
            </a:r>
          </a:p>
          <a:p>
            <a:r>
              <a:rPr lang="en-US" dirty="0"/>
              <a:t>Arbitration is often used to dissuade lawsuits, but the list of lawsuits for in-game currency and loot boxes is growing.</a:t>
            </a:r>
          </a:p>
          <a:p>
            <a:r>
              <a:rPr lang="en-US" dirty="0"/>
              <a:t>Google and Apple recently filed motions to dismiss suits against them. They argue partly that because they don’t create any games, they’re protected by the federal Communications Decency Act.</a:t>
            </a:r>
          </a:p>
        </p:txBody>
      </p:sp>
      <p:sp>
        <p:nvSpPr>
          <p:cNvPr id="4" name="Date Placeholder 3">
            <a:extLst>
              <a:ext uri="{FF2B5EF4-FFF2-40B4-BE49-F238E27FC236}">
                <a16:creationId xmlns:a16="http://schemas.microsoft.com/office/drawing/2014/main" id="{4262E23C-8B00-7A99-84C4-3FABCE08A993}"/>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66B6D156-D62F-7797-A2E9-9DC82981BE92}"/>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CBAA0A4C-BAA5-B04E-5C22-3E8D8CA3AC43}"/>
              </a:ext>
            </a:extLst>
          </p:cNvPr>
          <p:cNvSpPr>
            <a:spLocks noGrp="1"/>
          </p:cNvSpPr>
          <p:nvPr>
            <p:ph type="sldNum" sz="quarter" idx="12"/>
          </p:nvPr>
        </p:nvSpPr>
        <p:spPr/>
        <p:txBody>
          <a:bodyPr/>
          <a:lstStyle/>
          <a:p>
            <a:fld id="{DFDF98CC-160E-494C-8C3C-8CDC5FA257DE}" type="slidenum">
              <a:rPr lang="en-US" smtClean="0"/>
              <a:t>21</a:t>
            </a:fld>
            <a:endParaRPr lang="en-US"/>
          </a:p>
        </p:txBody>
      </p:sp>
      <p:pic>
        <p:nvPicPr>
          <p:cNvPr id="1026" name="Picture 2">
            <a:extLst>
              <a:ext uri="{FF2B5EF4-FFF2-40B4-BE49-F238E27FC236}">
                <a16:creationId xmlns:a16="http://schemas.microsoft.com/office/drawing/2014/main" id="{40B6CB19-F1F2-C820-C186-FEB48EA5659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04330" y="2249488"/>
            <a:ext cx="481095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624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068438-CF87-6007-E746-36739A85BA97}"/>
              </a:ext>
            </a:extLst>
          </p:cNvPr>
          <p:cNvSpPr>
            <a:spLocks noGrp="1"/>
          </p:cNvSpPr>
          <p:nvPr>
            <p:ph type="title"/>
          </p:nvPr>
        </p:nvSpPr>
        <p:spPr/>
        <p:txBody>
          <a:bodyPr/>
          <a:lstStyle/>
          <a:p>
            <a:r>
              <a:rPr lang="en-US" dirty="0"/>
              <a:t>Virtual theft and fraud</a:t>
            </a:r>
          </a:p>
        </p:txBody>
      </p:sp>
      <p:sp>
        <p:nvSpPr>
          <p:cNvPr id="9" name="Content Placeholder 8">
            <a:extLst>
              <a:ext uri="{FF2B5EF4-FFF2-40B4-BE49-F238E27FC236}">
                <a16:creationId xmlns:a16="http://schemas.microsoft.com/office/drawing/2014/main" id="{DA384CEA-CC87-0AC0-08CC-C1E053E3ADFD}"/>
              </a:ext>
            </a:extLst>
          </p:cNvPr>
          <p:cNvSpPr>
            <a:spLocks noGrp="1"/>
          </p:cNvSpPr>
          <p:nvPr>
            <p:ph idx="1"/>
          </p:nvPr>
        </p:nvSpPr>
        <p:spPr/>
        <p:txBody>
          <a:bodyPr>
            <a:normAutofit lnSpcReduction="10000"/>
          </a:bodyPr>
          <a:lstStyle/>
          <a:p>
            <a:r>
              <a:rPr lang="en-US" dirty="0">
                <a:hlinkClick r:id="rId2"/>
              </a:rPr>
              <a:t>https://arstechnica.com/gaming/2008/10/dutch-court-imposes-real-world-punishment-for-virtual-theft/</a:t>
            </a:r>
            <a:r>
              <a:rPr lang="en-US" dirty="0"/>
              <a:t> </a:t>
            </a:r>
          </a:p>
          <a:p>
            <a:endParaRPr lang="en-US" dirty="0"/>
          </a:p>
          <a:p>
            <a:r>
              <a:rPr lang="en-US" dirty="0"/>
              <a:t>This is especially an issue when it comes to user-created content, such as the lawsuit Roblox dealt with not long ago. </a:t>
            </a:r>
          </a:p>
          <a:p>
            <a:endParaRPr lang="en-US" dirty="0"/>
          </a:p>
          <a:p>
            <a:r>
              <a:rPr lang="en-US" dirty="0"/>
              <a:t>Furthermore, </a:t>
            </a:r>
            <a:r>
              <a:rPr lang="en-US" dirty="0">
                <a:hlinkClick r:id="rId3"/>
              </a:rPr>
              <a:t>who actually owns </a:t>
            </a:r>
            <a:r>
              <a:rPr lang="en-US" dirty="0"/>
              <a:t>those items is up for debate.</a:t>
            </a:r>
          </a:p>
        </p:txBody>
      </p:sp>
      <p:sp>
        <p:nvSpPr>
          <p:cNvPr id="5" name="Date Placeholder 4">
            <a:extLst>
              <a:ext uri="{FF2B5EF4-FFF2-40B4-BE49-F238E27FC236}">
                <a16:creationId xmlns:a16="http://schemas.microsoft.com/office/drawing/2014/main" id="{49BC3E29-C868-9ACA-DC0A-8F0D8C37A030}"/>
              </a:ext>
            </a:extLst>
          </p:cNvPr>
          <p:cNvSpPr>
            <a:spLocks noGrp="1"/>
          </p:cNvSpPr>
          <p:nvPr>
            <p:ph type="dt" sz="half" idx="10"/>
          </p:nvPr>
        </p:nvSpPr>
        <p:spPr/>
        <p:txBody>
          <a:bodyPr/>
          <a:lstStyle/>
          <a:p>
            <a:fld id="{51DA9AC1-3B9A-40CE-98D7-5F98568B867E}" type="datetime1">
              <a:rPr lang="en-US" smtClean="0"/>
              <a:t>11/9/2022</a:t>
            </a:fld>
            <a:endParaRPr lang="en-US"/>
          </a:p>
        </p:txBody>
      </p:sp>
      <p:sp>
        <p:nvSpPr>
          <p:cNvPr id="6" name="Footer Placeholder 5">
            <a:extLst>
              <a:ext uri="{FF2B5EF4-FFF2-40B4-BE49-F238E27FC236}">
                <a16:creationId xmlns:a16="http://schemas.microsoft.com/office/drawing/2014/main" id="{38ADACB3-C48E-8E64-ED2E-E66020612FDE}"/>
              </a:ext>
            </a:extLst>
          </p:cNvPr>
          <p:cNvSpPr>
            <a:spLocks noGrp="1"/>
          </p:cNvSpPr>
          <p:nvPr>
            <p:ph type="ftr" sz="quarter" idx="11"/>
          </p:nvPr>
        </p:nvSpPr>
        <p:spPr/>
        <p:txBody>
          <a:bodyPr/>
          <a:lstStyle/>
          <a:p>
            <a:r>
              <a:rPr lang="en-US" dirty="0"/>
              <a:t>Cybersecurity and society</a:t>
            </a:r>
          </a:p>
        </p:txBody>
      </p:sp>
      <p:sp>
        <p:nvSpPr>
          <p:cNvPr id="7" name="Slide Number Placeholder 6">
            <a:extLst>
              <a:ext uri="{FF2B5EF4-FFF2-40B4-BE49-F238E27FC236}">
                <a16:creationId xmlns:a16="http://schemas.microsoft.com/office/drawing/2014/main" id="{4DEF09E3-4BA0-7175-E1A3-47D7A193D6E0}"/>
              </a:ext>
            </a:extLst>
          </p:cNvPr>
          <p:cNvSpPr>
            <a:spLocks noGrp="1"/>
          </p:cNvSpPr>
          <p:nvPr>
            <p:ph type="sldNum" sz="quarter" idx="12"/>
          </p:nvPr>
        </p:nvSpPr>
        <p:spPr/>
        <p:txBody>
          <a:bodyPr/>
          <a:lstStyle/>
          <a:p>
            <a:fld id="{DFDF98CC-160E-494C-8C3C-8CDC5FA257DE}" type="slidenum">
              <a:rPr lang="en-US" smtClean="0"/>
              <a:t>22</a:t>
            </a:fld>
            <a:endParaRPr lang="en-US"/>
          </a:p>
        </p:txBody>
      </p:sp>
    </p:spTree>
    <p:extLst>
      <p:ext uri="{BB962C8B-B14F-4D97-AF65-F5344CB8AC3E}">
        <p14:creationId xmlns:p14="http://schemas.microsoft.com/office/powerpoint/2010/main" val="53593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0F15-9374-B043-7F01-0FB635B2BB1D}"/>
              </a:ext>
            </a:extLst>
          </p:cNvPr>
          <p:cNvSpPr>
            <a:spLocks noGrp="1"/>
          </p:cNvSpPr>
          <p:nvPr>
            <p:ph type="title"/>
          </p:nvPr>
        </p:nvSpPr>
        <p:spPr/>
        <p:txBody>
          <a:bodyPr/>
          <a:lstStyle/>
          <a:p>
            <a:r>
              <a:rPr lang="en-US" dirty="0"/>
              <a:t>Jurisdiction for lawsuits</a:t>
            </a:r>
          </a:p>
        </p:txBody>
      </p:sp>
      <p:sp>
        <p:nvSpPr>
          <p:cNvPr id="3" name="Content Placeholder 2">
            <a:extLst>
              <a:ext uri="{FF2B5EF4-FFF2-40B4-BE49-F238E27FC236}">
                <a16:creationId xmlns:a16="http://schemas.microsoft.com/office/drawing/2014/main" id="{071FC59B-81D9-4298-3758-A497CE5D30B8}"/>
              </a:ext>
            </a:extLst>
          </p:cNvPr>
          <p:cNvSpPr>
            <a:spLocks noGrp="1"/>
          </p:cNvSpPr>
          <p:nvPr>
            <p:ph idx="1"/>
          </p:nvPr>
        </p:nvSpPr>
        <p:spPr/>
        <p:txBody>
          <a:bodyPr>
            <a:normAutofit/>
          </a:bodyPr>
          <a:lstStyle/>
          <a:p>
            <a:r>
              <a:rPr lang="en-US" dirty="0"/>
              <a:t>The prevailing rules of the day is known as a “minimum contacts” standard.</a:t>
            </a:r>
          </a:p>
          <a:p>
            <a:pPr lvl="1"/>
            <a:r>
              <a:rPr lang="en-US" dirty="0"/>
              <a:t>An interactive or active website is one where business transactions can occur through the website or information can be exchanged to solicit business. </a:t>
            </a:r>
          </a:p>
          <a:p>
            <a:pPr lvl="1"/>
            <a:r>
              <a:rPr lang="en-US" dirty="0"/>
              <a:t>A passive website is one that is used to post information for potential customers, but it does not allow for interaction. </a:t>
            </a:r>
          </a:p>
          <a:p>
            <a:r>
              <a:rPr lang="en-US" dirty="0"/>
              <a:t>Aka. The Zippo Sliding Scale (1997)</a:t>
            </a:r>
          </a:p>
        </p:txBody>
      </p:sp>
      <p:sp>
        <p:nvSpPr>
          <p:cNvPr id="4" name="Date Placeholder 3">
            <a:extLst>
              <a:ext uri="{FF2B5EF4-FFF2-40B4-BE49-F238E27FC236}">
                <a16:creationId xmlns:a16="http://schemas.microsoft.com/office/drawing/2014/main" id="{52C3C79D-158B-691E-8FDE-F0B9D6A0AB1F}"/>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0028B663-498F-7E4F-742F-F33A802C4A2D}"/>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97792B2C-8D29-F08F-B4D4-E88EA4E275D6}"/>
              </a:ext>
            </a:extLst>
          </p:cNvPr>
          <p:cNvSpPr>
            <a:spLocks noGrp="1"/>
          </p:cNvSpPr>
          <p:nvPr>
            <p:ph type="sldNum" sz="quarter" idx="12"/>
          </p:nvPr>
        </p:nvSpPr>
        <p:spPr/>
        <p:txBody>
          <a:bodyPr/>
          <a:lstStyle/>
          <a:p>
            <a:fld id="{DFDF98CC-160E-494C-8C3C-8CDC5FA257DE}" type="slidenum">
              <a:rPr lang="en-US" smtClean="0"/>
              <a:t>23</a:t>
            </a:fld>
            <a:endParaRPr lang="en-US"/>
          </a:p>
        </p:txBody>
      </p:sp>
    </p:spTree>
    <p:extLst>
      <p:ext uri="{BB962C8B-B14F-4D97-AF65-F5344CB8AC3E}">
        <p14:creationId xmlns:p14="http://schemas.microsoft.com/office/powerpoint/2010/main" val="880834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1992-CCD5-0E82-AFFD-59ABACDF6992}"/>
              </a:ext>
            </a:extLst>
          </p:cNvPr>
          <p:cNvSpPr>
            <a:spLocks noGrp="1"/>
          </p:cNvSpPr>
          <p:nvPr>
            <p:ph type="title"/>
          </p:nvPr>
        </p:nvSpPr>
        <p:spPr/>
        <p:txBody>
          <a:bodyPr/>
          <a:lstStyle/>
          <a:p>
            <a:r>
              <a:rPr lang="en-US" dirty="0"/>
              <a:t>The Zippo Scale</a:t>
            </a:r>
          </a:p>
        </p:txBody>
      </p:sp>
      <p:sp>
        <p:nvSpPr>
          <p:cNvPr id="3" name="Content Placeholder 2">
            <a:extLst>
              <a:ext uri="{FF2B5EF4-FFF2-40B4-BE49-F238E27FC236}">
                <a16:creationId xmlns:a16="http://schemas.microsoft.com/office/drawing/2014/main" id="{6A54A26A-9320-03E4-EC2B-8F4EF35E47E2}"/>
              </a:ext>
            </a:extLst>
          </p:cNvPr>
          <p:cNvSpPr>
            <a:spLocks noGrp="1"/>
          </p:cNvSpPr>
          <p:nvPr>
            <p:ph idx="1"/>
          </p:nvPr>
        </p:nvSpPr>
        <p:spPr/>
        <p:txBody>
          <a:bodyPr>
            <a:normAutofit fontScale="85000" lnSpcReduction="10000"/>
          </a:bodyPr>
          <a:lstStyle/>
          <a:p>
            <a:r>
              <a:rPr lang="en-US" dirty="0"/>
              <a:t>Zippo Manufacturing Company, a Pennsylvania corporation, makes the well-known Zippo pocket lighters. Zippo.com was a California corporation that operated an Internet website that offered access to USENET newsgroups. The Zippo.com company registered the domain names "zippo.com," "zippo.net" and "zipponews.com," without regard for the prior use of that name by the lighter company.</a:t>
            </a:r>
          </a:p>
          <a:p>
            <a:r>
              <a:rPr lang="en-US" dirty="0"/>
              <a:t>Zippo Manufacturing filed a complaint in its own Pennsylvania district court against Zippo.com, alleging trademark dilution, trademark infringement, and false designation under the Lanham Act and state law trademark dilution statutes. </a:t>
            </a:r>
          </a:p>
        </p:txBody>
      </p:sp>
      <p:sp>
        <p:nvSpPr>
          <p:cNvPr id="4" name="Date Placeholder 3">
            <a:extLst>
              <a:ext uri="{FF2B5EF4-FFF2-40B4-BE49-F238E27FC236}">
                <a16:creationId xmlns:a16="http://schemas.microsoft.com/office/drawing/2014/main" id="{67A16C79-F55D-72CB-FD45-14DEC7896A88}"/>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89BFDA7-32AD-FF27-B6C2-47A11170E9B6}"/>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CA1F4E99-A0FE-12E1-AB7F-68D1462544C0}"/>
              </a:ext>
            </a:extLst>
          </p:cNvPr>
          <p:cNvSpPr>
            <a:spLocks noGrp="1"/>
          </p:cNvSpPr>
          <p:nvPr>
            <p:ph type="sldNum" sz="quarter" idx="12"/>
          </p:nvPr>
        </p:nvSpPr>
        <p:spPr/>
        <p:txBody>
          <a:bodyPr/>
          <a:lstStyle/>
          <a:p>
            <a:fld id="{DFDF98CC-160E-494C-8C3C-8CDC5FA257DE}" type="slidenum">
              <a:rPr lang="en-US" smtClean="0"/>
              <a:t>24</a:t>
            </a:fld>
            <a:endParaRPr lang="en-US"/>
          </a:p>
        </p:txBody>
      </p:sp>
    </p:spTree>
    <p:extLst>
      <p:ext uri="{BB962C8B-B14F-4D97-AF65-F5344CB8AC3E}">
        <p14:creationId xmlns:p14="http://schemas.microsoft.com/office/powerpoint/2010/main" val="25238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1992-CCD5-0E82-AFFD-59ABACDF6992}"/>
              </a:ext>
            </a:extLst>
          </p:cNvPr>
          <p:cNvSpPr>
            <a:spLocks noGrp="1"/>
          </p:cNvSpPr>
          <p:nvPr>
            <p:ph type="title"/>
          </p:nvPr>
        </p:nvSpPr>
        <p:spPr/>
        <p:txBody>
          <a:bodyPr/>
          <a:lstStyle/>
          <a:p>
            <a:r>
              <a:rPr lang="en-US" dirty="0"/>
              <a:t>The Zippo Scale</a:t>
            </a:r>
          </a:p>
        </p:txBody>
      </p:sp>
      <p:sp>
        <p:nvSpPr>
          <p:cNvPr id="3" name="Content Placeholder 2">
            <a:extLst>
              <a:ext uri="{FF2B5EF4-FFF2-40B4-BE49-F238E27FC236}">
                <a16:creationId xmlns:a16="http://schemas.microsoft.com/office/drawing/2014/main" id="{6A54A26A-9320-03E4-EC2B-8F4EF35E47E2}"/>
              </a:ext>
            </a:extLst>
          </p:cNvPr>
          <p:cNvSpPr>
            <a:spLocks noGrp="1"/>
          </p:cNvSpPr>
          <p:nvPr>
            <p:ph idx="1"/>
          </p:nvPr>
        </p:nvSpPr>
        <p:spPr/>
        <p:txBody>
          <a:bodyPr>
            <a:normAutofit/>
          </a:bodyPr>
          <a:lstStyle/>
          <a:p>
            <a:r>
              <a:rPr lang="en-US" dirty="0"/>
              <a:t>The court established a three-prong test for determining whether a court has jurisdiction over a website, with a sliding scale of minimum contacts in a territory outside that of the site's origin. Under the sliding scale, "the likelihood that personal jurisdiction can be constitutionally exercised is directly proportionate to the nature and quality of the commercial activity that an entity conducts over the Internet."</a:t>
            </a:r>
          </a:p>
        </p:txBody>
      </p:sp>
      <p:sp>
        <p:nvSpPr>
          <p:cNvPr id="4" name="Date Placeholder 3">
            <a:extLst>
              <a:ext uri="{FF2B5EF4-FFF2-40B4-BE49-F238E27FC236}">
                <a16:creationId xmlns:a16="http://schemas.microsoft.com/office/drawing/2014/main" id="{67A16C79-F55D-72CB-FD45-14DEC7896A88}"/>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89BFDA7-32AD-FF27-B6C2-47A11170E9B6}"/>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CA1F4E99-A0FE-12E1-AB7F-68D1462544C0}"/>
              </a:ext>
            </a:extLst>
          </p:cNvPr>
          <p:cNvSpPr>
            <a:spLocks noGrp="1"/>
          </p:cNvSpPr>
          <p:nvPr>
            <p:ph type="sldNum" sz="quarter" idx="12"/>
          </p:nvPr>
        </p:nvSpPr>
        <p:spPr/>
        <p:txBody>
          <a:bodyPr/>
          <a:lstStyle/>
          <a:p>
            <a:fld id="{DFDF98CC-160E-494C-8C3C-8CDC5FA257DE}" type="slidenum">
              <a:rPr lang="en-US" smtClean="0"/>
              <a:t>25</a:t>
            </a:fld>
            <a:endParaRPr lang="en-US"/>
          </a:p>
        </p:txBody>
      </p:sp>
    </p:spTree>
    <p:extLst>
      <p:ext uri="{BB962C8B-B14F-4D97-AF65-F5344CB8AC3E}">
        <p14:creationId xmlns:p14="http://schemas.microsoft.com/office/powerpoint/2010/main" val="661221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1992-CCD5-0E82-AFFD-59ABACDF6992}"/>
              </a:ext>
            </a:extLst>
          </p:cNvPr>
          <p:cNvSpPr>
            <a:spLocks noGrp="1"/>
          </p:cNvSpPr>
          <p:nvPr>
            <p:ph type="title"/>
          </p:nvPr>
        </p:nvSpPr>
        <p:spPr/>
        <p:txBody>
          <a:bodyPr/>
          <a:lstStyle/>
          <a:p>
            <a:r>
              <a:rPr lang="en-US" dirty="0"/>
              <a:t>The Zippo Scale</a:t>
            </a:r>
          </a:p>
        </p:txBody>
      </p:sp>
      <p:sp>
        <p:nvSpPr>
          <p:cNvPr id="3" name="Content Placeholder 2">
            <a:extLst>
              <a:ext uri="{FF2B5EF4-FFF2-40B4-BE49-F238E27FC236}">
                <a16:creationId xmlns:a16="http://schemas.microsoft.com/office/drawing/2014/main" id="{6A54A26A-9320-03E4-EC2B-8F4EF35E47E2}"/>
              </a:ext>
            </a:extLst>
          </p:cNvPr>
          <p:cNvSpPr>
            <a:spLocks noGrp="1"/>
          </p:cNvSpPr>
          <p:nvPr>
            <p:ph idx="1"/>
          </p:nvPr>
        </p:nvSpPr>
        <p:spPr/>
        <p:txBody>
          <a:bodyPr>
            <a:normAutofit fontScale="77500" lnSpcReduction="20000"/>
          </a:bodyPr>
          <a:lstStyle/>
          <a:p>
            <a:r>
              <a:rPr lang="en-US" dirty="0"/>
              <a:t>In </a:t>
            </a:r>
            <a:r>
              <a:rPr lang="en-US" i="1" dirty="0"/>
              <a:t>Rannoch, Inc v. Rannoch Corporation</a:t>
            </a:r>
            <a:r>
              <a:rPr lang="en-US" dirty="0"/>
              <a:t>, 52 F. Supp. 2d 681 (E.D. Va. 1999), even an interactive Web Site accessible in Virginia was an insufficient basis upon which to base personal jurisdiction where there was no evidence that the Internet activities were directed at Virginia and no evidence of actual use of the Web Site by Virginia residents.</a:t>
            </a:r>
          </a:p>
          <a:p>
            <a:r>
              <a:rPr lang="en-US" dirty="0"/>
              <a:t>By contrast, in </a:t>
            </a:r>
            <a:r>
              <a:rPr lang="en-US" i="1" dirty="0"/>
              <a:t>Inset Systems, Inc. v. Instructions Set, Inc.</a:t>
            </a:r>
            <a:r>
              <a:rPr lang="en-US" dirty="0"/>
              <a:t>, 937 F. Supp. 161 (D. Conn. 1996), the only activity that the Web Site operator engaged in besides maintaining its Internet Site was providing a toll-free number on the Site. Although seemingly innocuous, the court perceived the toll-free number as an attempt to solicit business in the forum state and extended personal jurisdiction over the defendant. </a:t>
            </a:r>
          </a:p>
        </p:txBody>
      </p:sp>
      <p:sp>
        <p:nvSpPr>
          <p:cNvPr id="4" name="Date Placeholder 3">
            <a:extLst>
              <a:ext uri="{FF2B5EF4-FFF2-40B4-BE49-F238E27FC236}">
                <a16:creationId xmlns:a16="http://schemas.microsoft.com/office/drawing/2014/main" id="{67A16C79-F55D-72CB-FD45-14DEC7896A88}"/>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89BFDA7-32AD-FF27-B6C2-47A11170E9B6}"/>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CA1F4E99-A0FE-12E1-AB7F-68D1462544C0}"/>
              </a:ext>
            </a:extLst>
          </p:cNvPr>
          <p:cNvSpPr>
            <a:spLocks noGrp="1"/>
          </p:cNvSpPr>
          <p:nvPr>
            <p:ph type="sldNum" sz="quarter" idx="12"/>
          </p:nvPr>
        </p:nvSpPr>
        <p:spPr/>
        <p:txBody>
          <a:bodyPr/>
          <a:lstStyle/>
          <a:p>
            <a:fld id="{DFDF98CC-160E-494C-8C3C-8CDC5FA257DE}" type="slidenum">
              <a:rPr lang="en-US" smtClean="0"/>
              <a:t>26</a:t>
            </a:fld>
            <a:endParaRPr lang="en-US"/>
          </a:p>
        </p:txBody>
      </p:sp>
    </p:spTree>
    <p:extLst>
      <p:ext uri="{BB962C8B-B14F-4D97-AF65-F5344CB8AC3E}">
        <p14:creationId xmlns:p14="http://schemas.microsoft.com/office/powerpoint/2010/main" val="4091768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844-EEB9-5765-6E27-538519F52DE9}"/>
              </a:ext>
            </a:extLst>
          </p:cNvPr>
          <p:cNvSpPr>
            <a:spLocks noGrp="1"/>
          </p:cNvSpPr>
          <p:nvPr>
            <p:ph type="title"/>
          </p:nvPr>
        </p:nvSpPr>
        <p:spPr/>
        <p:txBody>
          <a:bodyPr/>
          <a:lstStyle/>
          <a:p>
            <a:r>
              <a:rPr lang="en-US" dirty="0" err="1"/>
              <a:t>Zeran</a:t>
            </a:r>
            <a:r>
              <a:rPr lang="en-US" dirty="0"/>
              <a:t> v. AOL - 1998</a:t>
            </a:r>
          </a:p>
        </p:txBody>
      </p:sp>
      <p:sp>
        <p:nvSpPr>
          <p:cNvPr id="3" name="Content Placeholder 2">
            <a:extLst>
              <a:ext uri="{FF2B5EF4-FFF2-40B4-BE49-F238E27FC236}">
                <a16:creationId xmlns:a16="http://schemas.microsoft.com/office/drawing/2014/main" id="{49254B01-D18A-A910-17AF-091E21E50172}"/>
              </a:ext>
            </a:extLst>
          </p:cNvPr>
          <p:cNvSpPr>
            <a:spLocks noGrp="1"/>
          </p:cNvSpPr>
          <p:nvPr>
            <p:ph idx="1"/>
          </p:nvPr>
        </p:nvSpPr>
        <p:spPr/>
        <p:txBody>
          <a:bodyPr/>
          <a:lstStyle/>
          <a:p>
            <a:r>
              <a:rPr lang="en-US" dirty="0"/>
              <a:t>This case allowed website owners to host third-party content without having to worry about being prosecuted if someone published something illegal on that website.</a:t>
            </a:r>
          </a:p>
          <a:p>
            <a:r>
              <a:rPr lang="en-US" dirty="0"/>
              <a:t>It is why sites like YouTube do not need to legally clear material before publishing it on their site. </a:t>
            </a:r>
          </a:p>
        </p:txBody>
      </p:sp>
      <p:sp>
        <p:nvSpPr>
          <p:cNvPr id="4" name="Date Placeholder 3">
            <a:extLst>
              <a:ext uri="{FF2B5EF4-FFF2-40B4-BE49-F238E27FC236}">
                <a16:creationId xmlns:a16="http://schemas.microsoft.com/office/drawing/2014/main" id="{7DF107EC-4D5E-F921-A140-91B7934FDF5D}"/>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F0E70B9-CD07-AFA7-E5BF-75F08998C1A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29600C97-E04A-B58E-78B5-89BA04AD5D85}"/>
              </a:ext>
            </a:extLst>
          </p:cNvPr>
          <p:cNvSpPr>
            <a:spLocks noGrp="1"/>
          </p:cNvSpPr>
          <p:nvPr>
            <p:ph type="sldNum" sz="quarter" idx="12"/>
          </p:nvPr>
        </p:nvSpPr>
        <p:spPr/>
        <p:txBody>
          <a:bodyPr/>
          <a:lstStyle/>
          <a:p>
            <a:fld id="{DFDF98CC-160E-494C-8C3C-8CDC5FA257DE}" type="slidenum">
              <a:rPr lang="en-US" smtClean="0"/>
              <a:t>27</a:t>
            </a:fld>
            <a:endParaRPr lang="en-US"/>
          </a:p>
        </p:txBody>
      </p:sp>
    </p:spTree>
    <p:extLst>
      <p:ext uri="{BB962C8B-B14F-4D97-AF65-F5344CB8AC3E}">
        <p14:creationId xmlns:p14="http://schemas.microsoft.com/office/powerpoint/2010/main" val="3532866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844-EEB9-5765-6E27-538519F52DE9}"/>
              </a:ext>
            </a:extLst>
          </p:cNvPr>
          <p:cNvSpPr>
            <a:spLocks noGrp="1"/>
          </p:cNvSpPr>
          <p:nvPr>
            <p:ph type="title"/>
          </p:nvPr>
        </p:nvSpPr>
        <p:spPr/>
        <p:txBody>
          <a:bodyPr/>
          <a:lstStyle/>
          <a:p>
            <a:r>
              <a:rPr lang="en-US" dirty="0"/>
              <a:t>PROCD V. ZEIDENBERG - 1996</a:t>
            </a:r>
          </a:p>
        </p:txBody>
      </p:sp>
      <p:sp>
        <p:nvSpPr>
          <p:cNvPr id="3" name="Content Placeholder 2">
            <a:extLst>
              <a:ext uri="{FF2B5EF4-FFF2-40B4-BE49-F238E27FC236}">
                <a16:creationId xmlns:a16="http://schemas.microsoft.com/office/drawing/2014/main" id="{49254B01-D18A-A910-17AF-091E21E50172}"/>
              </a:ext>
            </a:extLst>
          </p:cNvPr>
          <p:cNvSpPr>
            <a:spLocks noGrp="1"/>
          </p:cNvSpPr>
          <p:nvPr>
            <p:ph idx="1"/>
          </p:nvPr>
        </p:nvSpPr>
        <p:spPr/>
        <p:txBody>
          <a:bodyPr/>
          <a:lstStyle/>
          <a:p>
            <a:r>
              <a:rPr lang="en-US" dirty="0"/>
              <a:t>If you clicked to agree, it’s official: You agreed. This case confirms it.</a:t>
            </a:r>
          </a:p>
          <a:p>
            <a:r>
              <a:rPr lang="en-US" dirty="0"/>
              <a:t>This case has been criticized as much as it has been followed by subsequent courts, but it was highly influential in establishing the idea that all the countless ‘click-to-agree’ agreements that we now experience online are just as enforceable as any other contract.</a:t>
            </a:r>
          </a:p>
        </p:txBody>
      </p:sp>
      <p:sp>
        <p:nvSpPr>
          <p:cNvPr id="4" name="Date Placeholder 3">
            <a:extLst>
              <a:ext uri="{FF2B5EF4-FFF2-40B4-BE49-F238E27FC236}">
                <a16:creationId xmlns:a16="http://schemas.microsoft.com/office/drawing/2014/main" id="{7DF107EC-4D5E-F921-A140-91B7934FDF5D}"/>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F0E70B9-CD07-AFA7-E5BF-75F08998C1A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29600C97-E04A-B58E-78B5-89BA04AD5D85}"/>
              </a:ext>
            </a:extLst>
          </p:cNvPr>
          <p:cNvSpPr>
            <a:spLocks noGrp="1"/>
          </p:cNvSpPr>
          <p:nvPr>
            <p:ph type="sldNum" sz="quarter" idx="12"/>
          </p:nvPr>
        </p:nvSpPr>
        <p:spPr/>
        <p:txBody>
          <a:bodyPr/>
          <a:lstStyle/>
          <a:p>
            <a:fld id="{DFDF98CC-160E-494C-8C3C-8CDC5FA257DE}" type="slidenum">
              <a:rPr lang="en-US" smtClean="0"/>
              <a:t>28</a:t>
            </a:fld>
            <a:endParaRPr lang="en-US"/>
          </a:p>
        </p:txBody>
      </p:sp>
    </p:spTree>
    <p:extLst>
      <p:ext uri="{BB962C8B-B14F-4D97-AF65-F5344CB8AC3E}">
        <p14:creationId xmlns:p14="http://schemas.microsoft.com/office/powerpoint/2010/main" val="1359609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844-EEB9-5765-6E27-538519F52DE9}"/>
              </a:ext>
            </a:extLst>
          </p:cNvPr>
          <p:cNvSpPr>
            <a:spLocks noGrp="1"/>
          </p:cNvSpPr>
          <p:nvPr>
            <p:ph type="title"/>
          </p:nvPr>
        </p:nvSpPr>
        <p:spPr/>
        <p:txBody>
          <a:bodyPr/>
          <a:lstStyle/>
          <a:p>
            <a:r>
              <a:rPr lang="en-US" dirty="0"/>
              <a:t>RELIGIOUS TECHNOLOGY CENTER V. NETCOM 1995</a:t>
            </a:r>
          </a:p>
        </p:txBody>
      </p:sp>
      <p:sp>
        <p:nvSpPr>
          <p:cNvPr id="3" name="Content Placeholder 2">
            <a:extLst>
              <a:ext uri="{FF2B5EF4-FFF2-40B4-BE49-F238E27FC236}">
                <a16:creationId xmlns:a16="http://schemas.microsoft.com/office/drawing/2014/main" id="{49254B01-D18A-A910-17AF-091E21E50172}"/>
              </a:ext>
            </a:extLst>
          </p:cNvPr>
          <p:cNvSpPr>
            <a:spLocks noGrp="1"/>
          </p:cNvSpPr>
          <p:nvPr>
            <p:ph idx="1"/>
          </p:nvPr>
        </p:nvSpPr>
        <p:spPr/>
        <p:txBody>
          <a:bodyPr/>
          <a:lstStyle/>
          <a:p>
            <a:r>
              <a:rPr lang="en-US" dirty="0"/>
              <a:t>This case established that linking to another site didn’t equal stealing content from that site.</a:t>
            </a:r>
          </a:p>
          <a:p>
            <a:r>
              <a:rPr lang="en-US" dirty="0"/>
              <a:t>This case is important for the development of the internet because it allows pretty much free linking.</a:t>
            </a:r>
          </a:p>
        </p:txBody>
      </p:sp>
      <p:sp>
        <p:nvSpPr>
          <p:cNvPr id="4" name="Date Placeholder 3">
            <a:extLst>
              <a:ext uri="{FF2B5EF4-FFF2-40B4-BE49-F238E27FC236}">
                <a16:creationId xmlns:a16="http://schemas.microsoft.com/office/drawing/2014/main" id="{7DF107EC-4D5E-F921-A140-91B7934FDF5D}"/>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F0E70B9-CD07-AFA7-E5BF-75F08998C1A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29600C97-E04A-B58E-78B5-89BA04AD5D85}"/>
              </a:ext>
            </a:extLst>
          </p:cNvPr>
          <p:cNvSpPr>
            <a:spLocks noGrp="1"/>
          </p:cNvSpPr>
          <p:nvPr>
            <p:ph type="sldNum" sz="quarter" idx="12"/>
          </p:nvPr>
        </p:nvSpPr>
        <p:spPr/>
        <p:txBody>
          <a:bodyPr/>
          <a:lstStyle/>
          <a:p>
            <a:fld id="{DFDF98CC-160E-494C-8C3C-8CDC5FA257DE}" type="slidenum">
              <a:rPr lang="en-US" smtClean="0"/>
              <a:t>29</a:t>
            </a:fld>
            <a:endParaRPr lang="en-US"/>
          </a:p>
        </p:txBody>
      </p:sp>
    </p:spTree>
    <p:extLst>
      <p:ext uri="{BB962C8B-B14F-4D97-AF65-F5344CB8AC3E}">
        <p14:creationId xmlns:p14="http://schemas.microsoft.com/office/powerpoint/2010/main" val="1528993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F84C-C917-0A6C-2F51-8CD3B29F4265}"/>
              </a:ext>
            </a:extLst>
          </p:cNvPr>
          <p:cNvSpPr>
            <a:spLocks noGrp="1"/>
          </p:cNvSpPr>
          <p:nvPr>
            <p:ph type="title"/>
          </p:nvPr>
        </p:nvSpPr>
        <p:spPr/>
        <p:txBody>
          <a:bodyPr/>
          <a:lstStyle/>
          <a:p>
            <a:r>
              <a:rPr lang="en-US" dirty="0" err="1"/>
              <a:t>Bideo</a:t>
            </a:r>
            <a:r>
              <a:rPr lang="en-US" dirty="0"/>
              <a:t> </a:t>
            </a:r>
            <a:r>
              <a:rPr lang="en-US" dirty="0" err="1"/>
              <a:t>gaems</a:t>
            </a:r>
            <a:endParaRPr lang="en-US" dirty="0"/>
          </a:p>
        </p:txBody>
      </p:sp>
      <p:sp>
        <p:nvSpPr>
          <p:cNvPr id="3" name="Content Placeholder 2">
            <a:extLst>
              <a:ext uri="{FF2B5EF4-FFF2-40B4-BE49-F238E27FC236}">
                <a16:creationId xmlns:a16="http://schemas.microsoft.com/office/drawing/2014/main" id="{22B83DF2-866C-EFE9-E8F2-3202568C4EA3}"/>
              </a:ext>
            </a:extLst>
          </p:cNvPr>
          <p:cNvSpPr>
            <a:spLocks noGrp="1"/>
          </p:cNvSpPr>
          <p:nvPr>
            <p:ph idx="1"/>
          </p:nvPr>
        </p:nvSpPr>
        <p:spPr/>
        <p:txBody>
          <a:bodyPr/>
          <a:lstStyle/>
          <a:p>
            <a:r>
              <a:rPr lang="en-US" dirty="0"/>
              <a:t>Video games are a huge industry. (~$180 B)</a:t>
            </a:r>
          </a:p>
          <a:p>
            <a:pPr lvl="1"/>
            <a:r>
              <a:rPr lang="en-US" dirty="0"/>
              <a:t>The days of the console are likely fading, but PC and Mobile are huge growth platforms since COVID lockdowns.</a:t>
            </a:r>
          </a:p>
          <a:p>
            <a:r>
              <a:rPr lang="en-US" dirty="0"/>
              <a:t>Movies are still the most popular in terms of longevity and gross return, it isn’t even close.</a:t>
            </a:r>
          </a:p>
          <a:p>
            <a:pPr lvl="1"/>
            <a:r>
              <a:rPr lang="en-US" dirty="0">
                <a:hlinkClick r:id="rId2"/>
              </a:rPr>
              <a:t>https://vgsales.fandom.com/wiki/List_of_highest-grossing_video_games</a:t>
            </a:r>
            <a:r>
              <a:rPr lang="en-US" dirty="0"/>
              <a:t> </a:t>
            </a:r>
          </a:p>
          <a:p>
            <a:pPr lvl="1"/>
            <a:r>
              <a:rPr lang="en-US" dirty="0">
                <a:hlinkClick r:id="rId3"/>
              </a:rPr>
              <a:t>https://en.wikipedia.org/wiki/List_of_highest-grossing_films</a:t>
            </a:r>
            <a:r>
              <a:rPr lang="en-US" dirty="0"/>
              <a:t> </a:t>
            </a:r>
          </a:p>
        </p:txBody>
      </p:sp>
      <p:sp>
        <p:nvSpPr>
          <p:cNvPr id="4" name="Date Placeholder 3">
            <a:extLst>
              <a:ext uri="{FF2B5EF4-FFF2-40B4-BE49-F238E27FC236}">
                <a16:creationId xmlns:a16="http://schemas.microsoft.com/office/drawing/2014/main" id="{E62ACE3E-7360-1B86-46A5-C7DB1E7F8887}"/>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F9A91DC1-EB74-B3E1-A6A2-5A3BFF98EAD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C6064482-3B96-1CC8-964D-B95920FF2C5C}"/>
              </a:ext>
            </a:extLst>
          </p:cNvPr>
          <p:cNvSpPr>
            <a:spLocks noGrp="1"/>
          </p:cNvSpPr>
          <p:nvPr>
            <p:ph type="sldNum" sz="quarter" idx="12"/>
          </p:nvPr>
        </p:nvSpPr>
        <p:spPr/>
        <p:txBody>
          <a:bodyPr/>
          <a:lstStyle/>
          <a:p>
            <a:fld id="{DFDF98CC-160E-494C-8C3C-8CDC5FA257DE}" type="slidenum">
              <a:rPr lang="en-US" smtClean="0"/>
              <a:t>3</a:t>
            </a:fld>
            <a:endParaRPr lang="en-US"/>
          </a:p>
        </p:txBody>
      </p:sp>
    </p:spTree>
    <p:extLst>
      <p:ext uri="{BB962C8B-B14F-4D97-AF65-F5344CB8AC3E}">
        <p14:creationId xmlns:p14="http://schemas.microsoft.com/office/powerpoint/2010/main" val="291320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844-EEB9-5765-6E27-538519F52DE9}"/>
              </a:ext>
            </a:extLst>
          </p:cNvPr>
          <p:cNvSpPr>
            <a:spLocks noGrp="1"/>
          </p:cNvSpPr>
          <p:nvPr>
            <p:ph type="title"/>
          </p:nvPr>
        </p:nvSpPr>
        <p:spPr/>
        <p:txBody>
          <a:bodyPr/>
          <a:lstStyle/>
          <a:p>
            <a:r>
              <a:rPr lang="en-US" dirty="0"/>
              <a:t>PERFECT 10, INC. V. AMAZON.COM, INC. - 2007</a:t>
            </a:r>
          </a:p>
        </p:txBody>
      </p:sp>
      <p:sp>
        <p:nvSpPr>
          <p:cNvPr id="3" name="Content Placeholder 2">
            <a:extLst>
              <a:ext uri="{FF2B5EF4-FFF2-40B4-BE49-F238E27FC236}">
                <a16:creationId xmlns:a16="http://schemas.microsoft.com/office/drawing/2014/main" id="{49254B01-D18A-A910-17AF-091E21E50172}"/>
              </a:ext>
            </a:extLst>
          </p:cNvPr>
          <p:cNvSpPr>
            <a:spLocks noGrp="1"/>
          </p:cNvSpPr>
          <p:nvPr>
            <p:ph idx="1"/>
          </p:nvPr>
        </p:nvSpPr>
        <p:spPr/>
        <p:txBody>
          <a:bodyPr/>
          <a:lstStyle/>
          <a:p>
            <a:r>
              <a:rPr lang="en-US" dirty="0"/>
              <a:t>Ever hear of Google Image Search? Of course you have. This case is why it and other similar services are allowed to exist.</a:t>
            </a:r>
          </a:p>
          <a:p>
            <a:r>
              <a:rPr lang="en-US" dirty="0"/>
              <a:t>This case continues to have an impact as it is cited to support technologists that are creating information-location tools, such as search engines, against the overreach of copyright law.</a:t>
            </a:r>
          </a:p>
        </p:txBody>
      </p:sp>
      <p:sp>
        <p:nvSpPr>
          <p:cNvPr id="4" name="Date Placeholder 3">
            <a:extLst>
              <a:ext uri="{FF2B5EF4-FFF2-40B4-BE49-F238E27FC236}">
                <a16:creationId xmlns:a16="http://schemas.microsoft.com/office/drawing/2014/main" id="{7DF107EC-4D5E-F921-A140-91B7934FDF5D}"/>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F0E70B9-CD07-AFA7-E5BF-75F08998C1AF}"/>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29600C97-E04A-B58E-78B5-89BA04AD5D85}"/>
              </a:ext>
            </a:extLst>
          </p:cNvPr>
          <p:cNvSpPr>
            <a:spLocks noGrp="1"/>
          </p:cNvSpPr>
          <p:nvPr>
            <p:ph type="sldNum" sz="quarter" idx="12"/>
          </p:nvPr>
        </p:nvSpPr>
        <p:spPr/>
        <p:txBody>
          <a:bodyPr/>
          <a:lstStyle/>
          <a:p>
            <a:fld id="{DFDF98CC-160E-494C-8C3C-8CDC5FA257DE}" type="slidenum">
              <a:rPr lang="en-US" smtClean="0"/>
              <a:t>30</a:t>
            </a:fld>
            <a:endParaRPr lang="en-US"/>
          </a:p>
        </p:txBody>
      </p:sp>
    </p:spTree>
    <p:extLst>
      <p:ext uri="{BB962C8B-B14F-4D97-AF65-F5344CB8AC3E}">
        <p14:creationId xmlns:p14="http://schemas.microsoft.com/office/powerpoint/2010/main" val="729448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DAF7-A75E-FC00-1916-1700C2D12278}"/>
              </a:ext>
            </a:extLst>
          </p:cNvPr>
          <p:cNvSpPr>
            <a:spLocks noGrp="1"/>
          </p:cNvSpPr>
          <p:nvPr>
            <p:ph type="title"/>
          </p:nvPr>
        </p:nvSpPr>
        <p:spPr/>
        <p:txBody>
          <a:bodyPr/>
          <a:lstStyle/>
          <a:p>
            <a:r>
              <a:rPr lang="da-DK" dirty="0"/>
              <a:t>Brown et al v Google LLC et al</a:t>
            </a:r>
            <a:endParaRPr lang="en-US" dirty="0"/>
          </a:p>
        </p:txBody>
      </p:sp>
      <p:sp>
        <p:nvSpPr>
          <p:cNvPr id="3" name="Content Placeholder 2">
            <a:extLst>
              <a:ext uri="{FF2B5EF4-FFF2-40B4-BE49-F238E27FC236}">
                <a16:creationId xmlns:a16="http://schemas.microsoft.com/office/drawing/2014/main" id="{1041EEAD-67EC-F9CB-95D6-E07C773C9373}"/>
              </a:ext>
            </a:extLst>
          </p:cNvPr>
          <p:cNvSpPr>
            <a:spLocks noGrp="1"/>
          </p:cNvSpPr>
          <p:nvPr>
            <p:ph idx="1"/>
          </p:nvPr>
        </p:nvSpPr>
        <p:spPr/>
        <p:txBody>
          <a:bodyPr/>
          <a:lstStyle/>
          <a:p>
            <a:r>
              <a:rPr lang="en-US" dirty="0"/>
              <a:t>The lawsuit seeks at least $5 billion, accusing the Alphabet Inc unit of surreptitiously collecting information about what people view online and where they browse, despite their using what Google calls Incognito mode.</a:t>
            </a:r>
          </a:p>
        </p:txBody>
      </p:sp>
      <p:sp>
        <p:nvSpPr>
          <p:cNvPr id="4" name="Date Placeholder 3">
            <a:extLst>
              <a:ext uri="{FF2B5EF4-FFF2-40B4-BE49-F238E27FC236}">
                <a16:creationId xmlns:a16="http://schemas.microsoft.com/office/drawing/2014/main" id="{4536D16A-BC34-564B-4F7E-48D991797E17}"/>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4C497A87-1E22-B1EA-4938-006E80389A54}"/>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FABED8A-F911-E662-E3F7-40F7978016BF}"/>
              </a:ext>
            </a:extLst>
          </p:cNvPr>
          <p:cNvSpPr>
            <a:spLocks noGrp="1"/>
          </p:cNvSpPr>
          <p:nvPr>
            <p:ph type="sldNum" sz="quarter" idx="12"/>
          </p:nvPr>
        </p:nvSpPr>
        <p:spPr/>
        <p:txBody>
          <a:bodyPr/>
          <a:lstStyle/>
          <a:p>
            <a:fld id="{DFDF98CC-160E-494C-8C3C-8CDC5FA257DE}" type="slidenum">
              <a:rPr lang="en-US" smtClean="0"/>
              <a:t>31</a:t>
            </a:fld>
            <a:endParaRPr lang="en-US"/>
          </a:p>
        </p:txBody>
      </p:sp>
    </p:spTree>
    <p:extLst>
      <p:ext uri="{BB962C8B-B14F-4D97-AF65-F5344CB8AC3E}">
        <p14:creationId xmlns:p14="http://schemas.microsoft.com/office/powerpoint/2010/main" val="1960392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Langford Basilisks</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a:bodyPr>
          <a:lstStyle/>
          <a:p>
            <a:r>
              <a:rPr lang="en-US" dirty="0"/>
              <a:t>We have a new danger in our wonderful modern world: Physical Assault through Digital Means.</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11/9/2022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32</a:t>
            </a:fld>
            <a:endParaRPr lang="en-US" sz="1200">
              <a:solidFill>
                <a:srgbClr val="FFFFFF"/>
              </a:solidFill>
            </a:endParaRPr>
          </a:p>
        </p:txBody>
      </p:sp>
    </p:spTree>
    <p:extLst>
      <p:ext uri="{BB962C8B-B14F-4D97-AF65-F5344CB8AC3E}">
        <p14:creationId xmlns:p14="http://schemas.microsoft.com/office/powerpoint/2010/main" val="191864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FDC4-E2D1-428A-835A-AABE9B68ABB2}"/>
              </a:ext>
            </a:extLst>
          </p:cNvPr>
          <p:cNvSpPr>
            <a:spLocks noGrp="1"/>
          </p:cNvSpPr>
          <p:nvPr>
            <p:ph type="title"/>
          </p:nvPr>
        </p:nvSpPr>
        <p:spPr/>
        <p:txBody>
          <a:bodyPr/>
          <a:lstStyle/>
          <a:p>
            <a:r>
              <a:rPr lang="en-US" dirty="0"/>
              <a:t>Facts of the case</a:t>
            </a:r>
          </a:p>
        </p:txBody>
      </p:sp>
      <p:sp>
        <p:nvSpPr>
          <p:cNvPr id="3" name="Content Placeholder 2">
            <a:extLst>
              <a:ext uri="{FF2B5EF4-FFF2-40B4-BE49-F238E27FC236}">
                <a16:creationId xmlns:a16="http://schemas.microsoft.com/office/drawing/2014/main" id="{34E54FC8-2F3A-47CC-89DD-FF1661A4A6CE}"/>
              </a:ext>
            </a:extLst>
          </p:cNvPr>
          <p:cNvSpPr>
            <a:spLocks noGrp="1"/>
          </p:cNvSpPr>
          <p:nvPr>
            <p:ph idx="1"/>
          </p:nvPr>
        </p:nvSpPr>
        <p:spPr/>
        <p:txBody>
          <a:bodyPr>
            <a:normAutofit fontScale="77500" lnSpcReduction="20000"/>
          </a:bodyPr>
          <a:lstStyle/>
          <a:p>
            <a:r>
              <a:rPr lang="en-US" dirty="0"/>
              <a:t>Kurt Eichenwald is a reporter. He’s made several enemies over the years across all political spectrums, but particularly the alt-right.</a:t>
            </a:r>
          </a:p>
          <a:p>
            <a:r>
              <a:rPr lang="en-US" dirty="0"/>
              <a:t>He’s also a prolific social media user, where he as posted numerous times </a:t>
            </a:r>
            <a:r>
              <a:rPr lang="en-US"/>
              <a:t>about having </a:t>
            </a:r>
            <a:r>
              <a:rPr lang="en-US" dirty="0"/>
              <a:t>photosensitive epilepsy.</a:t>
            </a:r>
          </a:p>
          <a:p>
            <a:r>
              <a:rPr lang="en-US" dirty="0"/>
              <a:t>In 2016 Eichenwald wrote an article about how Trump supporters attack journalists.</a:t>
            </a:r>
          </a:p>
          <a:p>
            <a:r>
              <a:rPr lang="en-US" dirty="0"/>
              <a:t>In response, Trump supporters attacked him over social media. It’s not the first time it happened. Previously a user on Twitter “Mike’s Deplorable AF” sent him the following:</a:t>
            </a:r>
          </a:p>
          <a:p>
            <a:pPr lvl="1"/>
            <a:endParaRPr lang="en-US" dirty="0"/>
          </a:p>
          <a:p>
            <a:pPr marL="0" indent="0">
              <a:buNone/>
            </a:pPr>
            <a:r>
              <a:rPr lang="en-US" dirty="0"/>
              <a:t>CAUTION: LOOK AWAY IF YOU ARE PRONE TO PHOTOEPILEPTIC SIEZURES!!!</a:t>
            </a:r>
          </a:p>
        </p:txBody>
      </p:sp>
      <p:sp>
        <p:nvSpPr>
          <p:cNvPr id="4" name="Date Placeholder 3">
            <a:extLst>
              <a:ext uri="{FF2B5EF4-FFF2-40B4-BE49-F238E27FC236}">
                <a16:creationId xmlns:a16="http://schemas.microsoft.com/office/drawing/2014/main" id="{5943C962-36C1-4F63-8AAC-3262F3506D71}"/>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7C7B343A-3D6E-4048-AFB5-E02F8F58A7A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5561FCB-2CD2-401E-8360-A52BD2A50ACA}"/>
              </a:ext>
            </a:extLst>
          </p:cNvPr>
          <p:cNvSpPr>
            <a:spLocks noGrp="1"/>
          </p:cNvSpPr>
          <p:nvPr>
            <p:ph type="sldNum" sz="quarter" idx="12"/>
          </p:nvPr>
        </p:nvSpPr>
        <p:spPr/>
        <p:txBody>
          <a:bodyPr/>
          <a:lstStyle/>
          <a:p>
            <a:fld id="{DFDF98CC-160E-494C-8C3C-8CDC5FA257DE}" type="slidenum">
              <a:rPr lang="en-US" smtClean="0"/>
              <a:t>33</a:t>
            </a:fld>
            <a:endParaRPr lang="en-US"/>
          </a:p>
        </p:txBody>
      </p:sp>
    </p:spTree>
    <p:extLst>
      <p:ext uri="{BB962C8B-B14F-4D97-AF65-F5344CB8AC3E}">
        <p14:creationId xmlns:p14="http://schemas.microsoft.com/office/powerpoint/2010/main" val="1829277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709A1-5C8D-4E0A-B1AD-811A5CB57AC3}"/>
              </a:ext>
            </a:extLst>
          </p:cNvPr>
          <p:cNvSpPr>
            <a:spLocks noGrp="1"/>
          </p:cNvSpPr>
          <p:nvPr>
            <p:ph type="title"/>
          </p:nvPr>
        </p:nvSpPr>
        <p:spPr/>
        <p:txBody>
          <a:bodyPr/>
          <a:lstStyle/>
          <a:p>
            <a:r>
              <a:rPr lang="en-US" dirty="0"/>
              <a:t>Langford Basilisks</a:t>
            </a:r>
          </a:p>
        </p:txBody>
      </p:sp>
      <p:sp>
        <p:nvSpPr>
          <p:cNvPr id="3" name="Content Placeholder 2">
            <a:extLst>
              <a:ext uri="{FF2B5EF4-FFF2-40B4-BE49-F238E27FC236}">
                <a16:creationId xmlns:a16="http://schemas.microsoft.com/office/drawing/2014/main" id="{1682C857-8F4C-4BD4-AA68-1C4A384C38DC}"/>
              </a:ext>
            </a:extLst>
          </p:cNvPr>
          <p:cNvSpPr>
            <a:spLocks noGrp="1"/>
          </p:cNvSpPr>
          <p:nvPr>
            <p:ph idx="1"/>
          </p:nvPr>
        </p:nvSpPr>
        <p:spPr/>
        <p:txBody>
          <a:bodyPr>
            <a:normAutofit lnSpcReduction="10000"/>
          </a:bodyPr>
          <a:lstStyle/>
          <a:p>
            <a:r>
              <a:rPr lang="en-US" dirty="0"/>
              <a:t>Nothing came of that incident as Kurt was able to look away in time.</a:t>
            </a:r>
          </a:p>
          <a:p>
            <a:r>
              <a:rPr lang="en-US" dirty="0"/>
              <a:t>Not so lucky the second time when user “(((Ari Goldstein))) @</a:t>
            </a:r>
            <a:r>
              <a:rPr lang="en-US" dirty="0" err="1"/>
              <a:t>jew_goldstein</a:t>
            </a:r>
            <a:r>
              <a:rPr lang="en-US" dirty="0"/>
              <a:t>” went him the following, sending Kurt to the hospital following an epileptic seizure. </a:t>
            </a:r>
          </a:p>
          <a:p>
            <a:pPr lvl="1"/>
            <a:r>
              <a:rPr lang="en-US" dirty="0"/>
              <a:t>The ((())) (or, echo) is also a </a:t>
            </a:r>
            <a:r>
              <a:rPr lang="en-US" dirty="0" err="1"/>
              <a:t>dogwhistle</a:t>
            </a:r>
            <a:r>
              <a:rPr lang="en-US" dirty="0"/>
              <a:t>, </a:t>
            </a:r>
            <a:r>
              <a:rPr lang="en-US" dirty="0">
                <a:hlinkClick r:id="rId2"/>
              </a:rPr>
              <a:t>btw</a:t>
            </a:r>
            <a:r>
              <a:rPr lang="en-US" dirty="0"/>
              <a:t>.</a:t>
            </a:r>
          </a:p>
          <a:p>
            <a:r>
              <a:rPr lang="en-US" dirty="0"/>
              <a:t>This user was discovered to be John Rayne </a:t>
            </a:r>
            <a:r>
              <a:rPr lang="en-US" dirty="0" err="1"/>
              <a:t>Rivello</a:t>
            </a:r>
            <a:r>
              <a:rPr lang="en-US" dirty="0"/>
              <a:t>. He was charged with assault and twice indicted by a Texas grand jury. Both the civil and criminal cases are still ongoing.</a:t>
            </a:r>
          </a:p>
        </p:txBody>
      </p:sp>
      <p:sp>
        <p:nvSpPr>
          <p:cNvPr id="5" name="Date Placeholder 3">
            <a:extLst>
              <a:ext uri="{FF2B5EF4-FFF2-40B4-BE49-F238E27FC236}">
                <a16:creationId xmlns:a16="http://schemas.microsoft.com/office/drawing/2014/main" id="{D1DE0B44-A171-4074-B15A-FC93801A68DE}"/>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11/9/2022</a:t>
            </a:fld>
            <a:endParaRPr lang="en-US" sz="1200">
              <a:solidFill>
                <a:srgbClr val="FFFFFF"/>
              </a:solidFill>
            </a:endParaRPr>
          </a:p>
        </p:txBody>
      </p:sp>
      <p:sp>
        <p:nvSpPr>
          <p:cNvPr id="4" name="Footer Placeholder 4">
            <a:extLst>
              <a:ext uri="{FF2B5EF4-FFF2-40B4-BE49-F238E27FC236}">
                <a16:creationId xmlns:a16="http://schemas.microsoft.com/office/drawing/2014/main" id="{089A306E-66D5-4B9E-BBB9-E34F272C86A4}"/>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308F750C-D478-4264-9F76-5B6C4CDF8B66}"/>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34</a:t>
            </a:fld>
            <a:endParaRPr lang="en-US" sz="1200">
              <a:solidFill>
                <a:srgbClr val="FFFFFF"/>
              </a:solidFill>
            </a:endParaRPr>
          </a:p>
        </p:txBody>
      </p:sp>
    </p:spTree>
    <p:extLst>
      <p:ext uri="{BB962C8B-B14F-4D97-AF65-F5344CB8AC3E}">
        <p14:creationId xmlns:p14="http://schemas.microsoft.com/office/powerpoint/2010/main" val="831943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990516C-F07D-47E2-9DF5-192115165638}"/>
              </a:ext>
            </a:extLst>
          </p:cNvPr>
          <p:cNvPicPr>
            <a:picLocks noGrp="1" noChangeAspect="1"/>
          </p:cNvPicPr>
          <p:nvPr>
            <p:ph idx="1"/>
          </p:nvPr>
        </p:nvPicPr>
        <p:blipFill>
          <a:blip r:embed="rId2"/>
          <a:stretch>
            <a:fillRect/>
          </a:stretch>
        </p:blipFill>
        <p:spPr>
          <a:xfrm>
            <a:off x="1533525" y="-679"/>
            <a:ext cx="9124950" cy="6858679"/>
          </a:xfrm>
          <a:prstGeom prst="rect">
            <a:avLst/>
          </a:prstGeom>
        </p:spPr>
      </p:pic>
    </p:spTree>
    <p:extLst>
      <p:ext uri="{BB962C8B-B14F-4D97-AF65-F5344CB8AC3E}">
        <p14:creationId xmlns:p14="http://schemas.microsoft.com/office/powerpoint/2010/main" val="1142383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8272-3C5D-067D-04E4-BCFC193F152A}"/>
              </a:ext>
            </a:extLst>
          </p:cNvPr>
          <p:cNvSpPr>
            <a:spLocks noGrp="1"/>
          </p:cNvSpPr>
          <p:nvPr>
            <p:ph type="title"/>
          </p:nvPr>
        </p:nvSpPr>
        <p:spPr/>
        <p:txBody>
          <a:bodyPr/>
          <a:lstStyle/>
          <a:p>
            <a:r>
              <a:rPr lang="en-US" dirty="0"/>
              <a:t>Outcome</a:t>
            </a:r>
          </a:p>
        </p:txBody>
      </p:sp>
      <p:sp>
        <p:nvSpPr>
          <p:cNvPr id="3" name="Content Placeholder 2">
            <a:extLst>
              <a:ext uri="{FF2B5EF4-FFF2-40B4-BE49-F238E27FC236}">
                <a16:creationId xmlns:a16="http://schemas.microsoft.com/office/drawing/2014/main" id="{A237E028-047C-2F9F-83C9-F5911ECCA2E3}"/>
              </a:ext>
            </a:extLst>
          </p:cNvPr>
          <p:cNvSpPr>
            <a:spLocks noGrp="1"/>
          </p:cNvSpPr>
          <p:nvPr>
            <p:ph idx="1"/>
          </p:nvPr>
        </p:nvSpPr>
        <p:spPr/>
        <p:txBody>
          <a:bodyPr/>
          <a:lstStyle/>
          <a:p>
            <a:r>
              <a:rPr lang="en-US" dirty="0"/>
              <a:t>There is a civil and criminal component to this. The civil suit was heard in Maryland (</a:t>
            </a:r>
            <a:r>
              <a:rPr lang="en-US" dirty="0" err="1"/>
              <a:t>Rivello’s</a:t>
            </a:r>
            <a:r>
              <a:rPr lang="en-US" dirty="0"/>
              <a:t> jurisdiction) - Eichenwald won, but only $100,000 including all fees and damages.</a:t>
            </a:r>
          </a:p>
          <a:p>
            <a:r>
              <a:rPr lang="en-US" dirty="0"/>
              <a:t>The criminal case is ongoing, but </a:t>
            </a:r>
            <a:r>
              <a:rPr lang="en-US" dirty="0" err="1"/>
              <a:t>Rivello</a:t>
            </a:r>
            <a:r>
              <a:rPr lang="en-US" dirty="0"/>
              <a:t> was set to plead guilty in 2019, but was stayed due to a suicide attempt. That is the last I know.</a:t>
            </a:r>
          </a:p>
        </p:txBody>
      </p:sp>
      <p:sp>
        <p:nvSpPr>
          <p:cNvPr id="4" name="Date Placeholder 3">
            <a:extLst>
              <a:ext uri="{FF2B5EF4-FFF2-40B4-BE49-F238E27FC236}">
                <a16:creationId xmlns:a16="http://schemas.microsoft.com/office/drawing/2014/main" id="{8247B974-C6C5-61EE-22BE-1B177E87CECB}"/>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AC23B9B1-6D23-3D8F-D9C5-AA35EC4013B0}"/>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D5F37AB-CA72-8C18-8F69-D7BA3B235658}"/>
              </a:ext>
            </a:extLst>
          </p:cNvPr>
          <p:cNvSpPr>
            <a:spLocks noGrp="1"/>
          </p:cNvSpPr>
          <p:nvPr>
            <p:ph type="sldNum" sz="quarter" idx="12"/>
          </p:nvPr>
        </p:nvSpPr>
        <p:spPr/>
        <p:txBody>
          <a:bodyPr/>
          <a:lstStyle/>
          <a:p>
            <a:fld id="{DFDF98CC-160E-494C-8C3C-8CDC5FA257DE}" type="slidenum">
              <a:rPr lang="en-US" smtClean="0"/>
              <a:t>36</a:t>
            </a:fld>
            <a:endParaRPr lang="en-US"/>
          </a:p>
        </p:txBody>
      </p:sp>
    </p:spTree>
    <p:extLst>
      <p:ext uri="{BB962C8B-B14F-4D97-AF65-F5344CB8AC3E}">
        <p14:creationId xmlns:p14="http://schemas.microsoft.com/office/powerpoint/2010/main" val="2201874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328015-C0EF-C3C3-5FDD-AADAD0AEFFD1}"/>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6" name="Slide Number Placeholder 5">
            <a:extLst>
              <a:ext uri="{FF2B5EF4-FFF2-40B4-BE49-F238E27FC236}">
                <a16:creationId xmlns:a16="http://schemas.microsoft.com/office/drawing/2014/main" id="{D56549E9-5812-A421-92DC-B052AD953B6F}"/>
              </a:ext>
            </a:extLst>
          </p:cNvPr>
          <p:cNvSpPr>
            <a:spLocks noGrp="1"/>
          </p:cNvSpPr>
          <p:nvPr>
            <p:ph type="sldNum" sz="quarter" idx="12"/>
          </p:nvPr>
        </p:nvSpPr>
        <p:spPr/>
        <p:txBody>
          <a:bodyPr/>
          <a:lstStyle/>
          <a:p>
            <a:fld id="{DFDF98CC-160E-494C-8C3C-8CDC5FA257DE}" type="slidenum">
              <a:rPr lang="en-US" smtClean="0"/>
              <a:t>37</a:t>
            </a:fld>
            <a:endParaRPr lang="en-US"/>
          </a:p>
        </p:txBody>
      </p:sp>
      <p:pic>
        <p:nvPicPr>
          <p:cNvPr id="1026" name="Picture 2" descr="In August, Jason M. Allen's piece &quot;Théâtre D'opéra Spatial&quot; — which he created with AI image generator Midjourney — won first place in the emerging artist division's &quot;digital arts/digitally-manipulated photography&quot; category at the Colorado State Fair Fine Arts Competition.">
            <a:extLst>
              <a:ext uri="{FF2B5EF4-FFF2-40B4-BE49-F238E27FC236}">
                <a16:creationId xmlns:a16="http://schemas.microsoft.com/office/drawing/2014/main" id="{64F73895-0409-7E00-26B7-40AEEE63A2B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075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4C98-0CA1-8442-DF56-D8DFD46F6EC4}"/>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CFE3486A-9A3D-A726-D3F3-462BD0391ECA}"/>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4D6B33DA-04A4-9E77-9FC7-AC9ABE68E1F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AF81AE9-3022-DA65-2CD6-1A15EB474C2C}"/>
              </a:ext>
            </a:extLst>
          </p:cNvPr>
          <p:cNvSpPr>
            <a:spLocks noGrp="1"/>
          </p:cNvSpPr>
          <p:nvPr>
            <p:ph type="sldNum" sz="quarter" idx="12"/>
          </p:nvPr>
        </p:nvSpPr>
        <p:spPr/>
        <p:txBody>
          <a:bodyPr/>
          <a:lstStyle/>
          <a:p>
            <a:fld id="{DFDF98CC-160E-494C-8C3C-8CDC5FA257DE}" type="slidenum">
              <a:rPr lang="en-US" smtClean="0"/>
              <a:t>38</a:t>
            </a:fld>
            <a:endParaRPr lang="en-US"/>
          </a:p>
        </p:txBody>
      </p:sp>
      <p:pic>
        <p:nvPicPr>
          <p:cNvPr id="2050" name="Picture 2" descr="2016: The year AI got creative">
            <a:extLst>
              <a:ext uri="{FF2B5EF4-FFF2-40B4-BE49-F238E27FC236}">
                <a16:creationId xmlns:a16="http://schemas.microsoft.com/office/drawing/2014/main" id="{FF5FC372-ACBD-964D-92A5-DFCFAA890F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7289" y="28959"/>
            <a:ext cx="10200121" cy="680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10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person, person, posing&#10;&#10;Description automatically generated">
            <a:extLst>
              <a:ext uri="{FF2B5EF4-FFF2-40B4-BE49-F238E27FC236}">
                <a16:creationId xmlns:a16="http://schemas.microsoft.com/office/drawing/2014/main" id="{2C193478-6350-35F4-FD27-8AD43EEF52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753"/>
          <a:stretch/>
        </p:blipFill>
        <p:spPr>
          <a:xfrm>
            <a:off x="5168900" y="2462"/>
            <a:ext cx="7023100" cy="6855538"/>
          </a:xfrm>
        </p:spPr>
      </p:pic>
      <p:pic>
        <p:nvPicPr>
          <p:cNvPr id="3076" name="Picture 4" descr="Wonderful Figurative Art Works by French Realist Painter - Jules Breton ...">
            <a:extLst>
              <a:ext uri="{FF2B5EF4-FFF2-40B4-BE49-F238E27FC236}">
                <a16:creationId xmlns:a16="http://schemas.microsoft.com/office/drawing/2014/main" id="{7C629343-A1FC-07D3-C0B4-D04B29B7D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655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46B8-ACC6-5342-03C1-8893383E61DE}"/>
              </a:ext>
            </a:extLst>
          </p:cNvPr>
          <p:cNvSpPr>
            <a:spLocks noGrp="1"/>
          </p:cNvSpPr>
          <p:nvPr>
            <p:ph type="title"/>
          </p:nvPr>
        </p:nvSpPr>
        <p:spPr/>
        <p:txBody>
          <a:bodyPr/>
          <a:lstStyle/>
          <a:p>
            <a:r>
              <a:rPr lang="en-US" dirty="0"/>
              <a:t>But not all games are equal</a:t>
            </a:r>
          </a:p>
        </p:txBody>
      </p:sp>
      <p:sp>
        <p:nvSpPr>
          <p:cNvPr id="3" name="Content Placeholder 2">
            <a:extLst>
              <a:ext uri="{FF2B5EF4-FFF2-40B4-BE49-F238E27FC236}">
                <a16:creationId xmlns:a16="http://schemas.microsoft.com/office/drawing/2014/main" id="{26AE60B5-6A0F-46CA-89CC-07B4718BE63C}"/>
              </a:ext>
            </a:extLst>
          </p:cNvPr>
          <p:cNvSpPr>
            <a:spLocks noGrp="1"/>
          </p:cNvSpPr>
          <p:nvPr>
            <p:ph idx="1"/>
          </p:nvPr>
        </p:nvSpPr>
        <p:spPr/>
        <p:txBody>
          <a:bodyPr/>
          <a:lstStyle/>
          <a:p>
            <a:r>
              <a:rPr lang="en-US" dirty="0"/>
              <a:t>While games had to work hard to be taken seriously as an art form, at the end of the day we have to admit that some… just aren’t. But neither are all movies, books, or paintings.</a:t>
            </a:r>
          </a:p>
          <a:p>
            <a:pPr lvl="1"/>
            <a:r>
              <a:rPr lang="en-US" dirty="0"/>
              <a:t>Some games offer more interactivity.</a:t>
            </a:r>
          </a:p>
          <a:p>
            <a:pPr lvl="1"/>
            <a:r>
              <a:rPr lang="en-US" dirty="0"/>
              <a:t>Some games offer more customizability.</a:t>
            </a:r>
          </a:p>
          <a:p>
            <a:pPr lvl="1"/>
            <a:r>
              <a:rPr lang="en-US" dirty="0"/>
              <a:t>Some games offer more immersion.</a:t>
            </a:r>
          </a:p>
          <a:p>
            <a:pPr lvl="2"/>
            <a:r>
              <a:rPr lang="en-US" dirty="0"/>
              <a:t>These factors don’t guarantee “art” but they do offer a more personal experience.</a:t>
            </a:r>
          </a:p>
        </p:txBody>
      </p:sp>
      <p:sp>
        <p:nvSpPr>
          <p:cNvPr id="4" name="Date Placeholder 3">
            <a:extLst>
              <a:ext uri="{FF2B5EF4-FFF2-40B4-BE49-F238E27FC236}">
                <a16:creationId xmlns:a16="http://schemas.microsoft.com/office/drawing/2014/main" id="{FF3F871B-EE67-88A2-1D22-FAB30009B885}"/>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2A0640A6-3554-BBD3-635E-2763098F3F19}"/>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E7E442FE-B857-CF20-72E2-005756EBB1BF}"/>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3262467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7EAAD-B3A1-C0B1-BBC9-68F6070BCC4D}"/>
              </a:ext>
            </a:extLst>
          </p:cNvPr>
          <p:cNvSpPr>
            <a:spLocks noGrp="1"/>
          </p:cNvSpPr>
          <p:nvPr>
            <p:ph type="title"/>
          </p:nvPr>
        </p:nvSpPr>
        <p:spPr/>
        <p:txBody>
          <a:bodyPr/>
          <a:lstStyle/>
          <a:p>
            <a:r>
              <a:rPr lang="en-US" dirty="0"/>
              <a:t>We play games for different reasons</a:t>
            </a:r>
          </a:p>
        </p:txBody>
      </p:sp>
      <p:sp>
        <p:nvSpPr>
          <p:cNvPr id="3" name="Content Placeholder 2">
            <a:extLst>
              <a:ext uri="{FF2B5EF4-FFF2-40B4-BE49-F238E27FC236}">
                <a16:creationId xmlns:a16="http://schemas.microsoft.com/office/drawing/2014/main" id="{9821E411-5941-033F-BB3F-3508A3EE5B11}"/>
              </a:ext>
            </a:extLst>
          </p:cNvPr>
          <p:cNvSpPr>
            <a:spLocks noGrp="1"/>
          </p:cNvSpPr>
          <p:nvPr>
            <p:ph idx="1"/>
          </p:nvPr>
        </p:nvSpPr>
        <p:spPr/>
        <p:txBody>
          <a:bodyPr>
            <a:normAutofit fontScale="92500" lnSpcReduction="10000"/>
          </a:bodyPr>
          <a:lstStyle/>
          <a:p>
            <a:r>
              <a:rPr lang="en-US" dirty="0"/>
              <a:t>Intrinsic motivation – Challenge, skill investment, entertainment.</a:t>
            </a:r>
          </a:p>
          <a:p>
            <a:r>
              <a:rPr lang="en-US" dirty="0"/>
              <a:t>Wishful Identification – Escapism, fantasy, maybe IRL desires.</a:t>
            </a:r>
          </a:p>
          <a:p>
            <a:r>
              <a:rPr lang="en-US" dirty="0"/>
              <a:t>Competence – People like to feel successful, and we like to feel like we’re growing and progressing in our knowledge and accomplishments.</a:t>
            </a:r>
          </a:p>
          <a:p>
            <a:r>
              <a:rPr lang="en-US" dirty="0"/>
              <a:t>Autonomy - The desire to feel independent or have a certain amount of control over our actions.</a:t>
            </a:r>
          </a:p>
          <a:p>
            <a:r>
              <a:rPr lang="en-US" dirty="0"/>
              <a:t>Relatedness - We like to feel like we matter to others, and we like to feel like we are making a significant contribution to society.</a:t>
            </a:r>
          </a:p>
        </p:txBody>
      </p:sp>
      <p:sp>
        <p:nvSpPr>
          <p:cNvPr id="4" name="Date Placeholder 3">
            <a:extLst>
              <a:ext uri="{FF2B5EF4-FFF2-40B4-BE49-F238E27FC236}">
                <a16:creationId xmlns:a16="http://schemas.microsoft.com/office/drawing/2014/main" id="{5325581C-6717-6487-93D7-7A98E631794C}"/>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BE4837B2-CC0F-0903-F160-D20D2DBF1DB4}"/>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FD04A6CD-AAE6-965D-3C07-545593CF5CD2}"/>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1315262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4575-FF78-EBF6-8256-6BF9AD5CDDF9}"/>
              </a:ext>
            </a:extLst>
          </p:cNvPr>
          <p:cNvSpPr>
            <a:spLocks noGrp="1"/>
          </p:cNvSpPr>
          <p:nvPr>
            <p:ph type="title"/>
          </p:nvPr>
        </p:nvSpPr>
        <p:spPr/>
        <p:txBody>
          <a:bodyPr/>
          <a:lstStyle/>
          <a:p>
            <a:r>
              <a:rPr lang="en-US" dirty="0"/>
              <a:t>The Proteus effect</a:t>
            </a:r>
          </a:p>
        </p:txBody>
      </p:sp>
      <p:sp>
        <p:nvSpPr>
          <p:cNvPr id="3" name="Content Placeholder 2">
            <a:extLst>
              <a:ext uri="{FF2B5EF4-FFF2-40B4-BE49-F238E27FC236}">
                <a16:creationId xmlns:a16="http://schemas.microsoft.com/office/drawing/2014/main" id="{9A682573-0C5A-7C3F-E5C0-DF59ACB8FEFD}"/>
              </a:ext>
            </a:extLst>
          </p:cNvPr>
          <p:cNvSpPr>
            <a:spLocks noGrp="1"/>
          </p:cNvSpPr>
          <p:nvPr>
            <p:ph idx="1"/>
          </p:nvPr>
        </p:nvSpPr>
        <p:spPr/>
        <p:txBody>
          <a:bodyPr>
            <a:normAutofit fontScale="92500" lnSpcReduction="10000"/>
          </a:bodyPr>
          <a:lstStyle/>
          <a:p>
            <a:r>
              <a:rPr lang="en-US" dirty="0"/>
              <a:t>A phenomenon known as the Proteus effect describes what happens when the behavior of an individual is influenced by the characteristics of their avatar. The roles that players adopt when immersing themselves in a video game — and the accompanying characters, story, and virtual environment — allow them temporary glances into different perspectives or different life experiences than their own. Having interactions with other characters in a game while playing as a virtual avatar, for instance, can grant players the opportunity to take the identity of someone else and act differently than how they normally would.</a:t>
            </a:r>
          </a:p>
        </p:txBody>
      </p:sp>
      <p:sp>
        <p:nvSpPr>
          <p:cNvPr id="4" name="Date Placeholder 3">
            <a:extLst>
              <a:ext uri="{FF2B5EF4-FFF2-40B4-BE49-F238E27FC236}">
                <a16:creationId xmlns:a16="http://schemas.microsoft.com/office/drawing/2014/main" id="{2148924A-42B2-1764-05FE-09A92C7F4154}"/>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1D77AB3C-7B2C-01D7-5526-8E3FBD9FD66E}"/>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5B55C791-310E-EB8D-904A-00F67B31005B}"/>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153948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5C06-EDB6-FC60-0B1B-742567141B0F}"/>
              </a:ext>
            </a:extLst>
          </p:cNvPr>
          <p:cNvSpPr>
            <a:spLocks noGrp="1"/>
          </p:cNvSpPr>
          <p:nvPr>
            <p:ph type="title"/>
          </p:nvPr>
        </p:nvSpPr>
        <p:spPr/>
        <p:txBody>
          <a:bodyPr/>
          <a:lstStyle/>
          <a:p>
            <a:r>
              <a:rPr lang="en-US" dirty="0"/>
              <a:t>Proteus Effect - Origins</a:t>
            </a:r>
          </a:p>
        </p:txBody>
      </p:sp>
      <p:sp>
        <p:nvSpPr>
          <p:cNvPr id="3" name="Content Placeholder 2">
            <a:extLst>
              <a:ext uri="{FF2B5EF4-FFF2-40B4-BE49-F238E27FC236}">
                <a16:creationId xmlns:a16="http://schemas.microsoft.com/office/drawing/2014/main" id="{A8B6908F-E8BC-C03C-5DD0-63EE5BCCE202}"/>
              </a:ext>
            </a:extLst>
          </p:cNvPr>
          <p:cNvSpPr>
            <a:spLocks noGrp="1"/>
          </p:cNvSpPr>
          <p:nvPr>
            <p:ph idx="1"/>
          </p:nvPr>
        </p:nvSpPr>
        <p:spPr/>
        <p:txBody>
          <a:bodyPr>
            <a:normAutofit lnSpcReduction="10000"/>
          </a:bodyPr>
          <a:lstStyle/>
          <a:p>
            <a:r>
              <a:rPr lang="en-US" dirty="0"/>
              <a:t>We infer others’ appearance and behavior to make inferences about their personality.  - their persona. Would you be surprised to learn we do that with ourselves, too?</a:t>
            </a:r>
          </a:p>
          <a:p>
            <a:r>
              <a:rPr lang="en-US" dirty="0"/>
              <a:t>This research has its roots in what’s called self-perception theory, a watershed concept in social psychology pioneered by physicist-turned-psychologist Daryl </a:t>
            </a:r>
            <a:r>
              <a:rPr lang="en-US" dirty="0" err="1"/>
              <a:t>Bem</a:t>
            </a:r>
            <a:r>
              <a:rPr lang="en-US" dirty="0"/>
              <a:t> in the 1960s. Essentially, the theory says that we observe ourselves and use that information to make inferences about our attitudes or moods. </a:t>
            </a:r>
          </a:p>
        </p:txBody>
      </p:sp>
      <p:sp>
        <p:nvSpPr>
          <p:cNvPr id="4" name="Date Placeholder 3">
            <a:extLst>
              <a:ext uri="{FF2B5EF4-FFF2-40B4-BE49-F238E27FC236}">
                <a16:creationId xmlns:a16="http://schemas.microsoft.com/office/drawing/2014/main" id="{23E4DCBD-8E70-7066-635E-FA72095DA942}"/>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77CC0D14-CC77-C431-16BD-3890F1586F87}"/>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956113B0-8284-33BE-6403-06F712229A99}"/>
              </a:ext>
            </a:extLst>
          </p:cNvPr>
          <p:cNvSpPr>
            <a:spLocks noGrp="1"/>
          </p:cNvSpPr>
          <p:nvPr>
            <p:ph type="sldNum" sz="quarter" idx="12"/>
          </p:nvPr>
        </p:nvSpPr>
        <p:spPr/>
        <p:txBody>
          <a:bodyPr/>
          <a:lstStyle/>
          <a:p>
            <a:fld id="{DFDF98CC-160E-494C-8C3C-8CDC5FA257DE}" type="slidenum">
              <a:rPr lang="en-US" smtClean="0"/>
              <a:t>7</a:t>
            </a:fld>
            <a:endParaRPr lang="en-US"/>
          </a:p>
        </p:txBody>
      </p:sp>
    </p:spTree>
    <p:extLst>
      <p:ext uri="{BB962C8B-B14F-4D97-AF65-F5344CB8AC3E}">
        <p14:creationId xmlns:p14="http://schemas.microsoft.com/office/powerpoint/2010/main" val="55243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8ABE-6F8A-E50F-FC24-F63ED093A091}"/>
              </a:ext>
            </a:extLst>
          </p:cNvPr>
          <p:cNvSpPr>
            <a:spLocks noGrp="1"/>
          </p:cNvSpPr>
          <p:nvPr>
            <p:ph type="title"/>
          </p:nvPr>
        </p:nvSpPr>
        <p:spPr/>
        <p:txBody>
          <a:bodyPr/>
          <a:lstStyle/>
          <a:p>
            <a:r>
              <a:rPr lang="en-US" dirty="0"/>
              <a:t>The Proteus effect on us</a:t>
            </a:r>
          </a:p>
        </p:txBody>
      </p:sp>
      <p:sp>
        <p:nvSpPr>
          <p:cNvPr id="3" name="Content Placeholder 2">
            <a:extLst>
              <a:ext uri="{FF2B5EF4-FFF2-40B4-BE49-F238E27FC236}">
                <a16:creationId xmlns:a16="http://schemas.microsoft.com/office/drawing/2014/main" id="{0724B8F2-5ED7-FB46-DE01-48FBF28641EE}"/>
              </a:ext>
            </a:extLst>
          </p:cNvPr>
          <p:cNvSpPr>
            <a:spLocks noGrp="1"/>
          </p:cNvSpPr>
          <p:nvPr>
            <p:ph idx="1"/>
          </p:nvPr>
        </p:nvSpPr>
        <p:spPr/>
        <p:txBody>
          <a:bodyPr>
            <a:normAutofit/>
          </a:bodyPr>
          <a:lstStyle/>
          <a:p>
            <a:r>
              <a:rPr lang="en-US" dirty="0"/>
              <a:t>How do virtual avatars affect our behavior? In one study participants were given an avatar they could not see at all times. They were told to inspect themselves in the virtual mirror, then approach the room’s other occupant and chat with him or her. This other person was controlled by a research assistant and followed a simple script to get the conversation going, saying something like: “Tell me a bit about yourself.”</a:t>
            </a:r>
          </a:p>
        </p:txBody>
      </p:sp>
      <p:sp>
        <p:nvSpPr>
          <p:cNvPr id="4" name="Date Placeholder 3">
            <a:extLst>
              <a:ext uri="{FF2B5EF4-FFF2-40B4-BE49-F238E27FC236}">
                <a16:creationId xmlns:a16="http://schemas.microsoft.com/office/drawing/2014/main" id="{DA25F02D-CE82-2651-1DC6-A6179D5E0588}"/>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46975235-A7D4-CAB2-EA63-D3615E248BFB}"/>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7FC3ACC2-27B3-4D79-DC91-1DB96FEF516B}"/>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2364416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28ABE-6F8A-E50F-FC24-F63ED093A091}"/>
              </a:ext>
            </a:extLst>
          </p:cNvPr>
          <p:cNvSpPr>
            <a:spLocks noGrp="1"/>
          </p:cNvSpPr>
          <p:nvPr>
            <p:ph type="title"/>
          </p:nvPr>
        </p:nvSpPr>
        <p:spPr/>
        <p:txBody>
          <a:bodyPr/>
          <a:lstStyle/>
          <a:p>
            <a:r>
              <a:rPr lang="en-US" dirty="0"/>
              <a:t>The Proteus effect on us</a:t>
            </a:r>
          </a:p>
        </p:txBody>
      </p:sp>
      <p:sp>
        <p:nvSpPr>
          <p:cNvPr id="3" name="Content Placeholder 2">
            <a:extLst>
              <a:ext uri="{FF2B5EF4-FFF2-40B4-BE49-F238E27FC236}">
                <a16:creationId xmlns:a16="http://schemas.microsoft.com/office/drawing/2014/main" id="{0724B8F2-5ED7-FB46-DE01-48FBF28641EE}"/>
              </a:ext>
            </a:extLst>
          </p:cNvPr>
          <p:cNvSpPr>
            <a:spLocks noGrp="1"/>
          </p:cNvSpPr>
          <p:nvPr>
            <p:ph idx="1"/>
          </p:nvPr>
        </p:nvSpPr>
        <p:spPr/>
        <p:txBody>
          <a:bodyPr>
            <a:normAutofit/>
          </a:bodyPr>
          <a:lstStyle/>
          <a:p>
            <a:r>
              <a:rPr lang="en-US" dirty="0"/>
              <a:t>People tended to conform to the expectations of their appearance.</a:t>
            </a:r>
          </a:p>
          <a:p>
            <a:r>
              <a:rPr lang="en-US" dirty="0"/>
              <a:t>The study revealed that an avatar’s attractiveness affected how its owner behaved. Relative to those with ugly avatars, people assigned attractive looks both stood closer to the other person and disclosed more personal details about themselves to this stranger. People using taller avatars were more assertive and confident when they engaged in a simple negotiation exercise. </a:t>
            </a:r>
          </a:p>
        </p:txBody>
      </p:sp>
      <p:sp>
        <p:nvSpPr>
          <p:cNvPr id="4" name="Date Placeholder 3">
            <a:extLst>
              <a:ext uri="{FF2B5EF4-FFF2-40B4-BE49-F238E27FC236}">
                <a16:creationId xmlns:a16="http://schemas.microsoft.com/office/drawing/2014/main" id="{DA25F02D-CE82-2651-1DC6-A6179D5E0588}"/>
              </a:ext>
            </a:extLst>
          </p:cNvPr>
          <p:cNvSpPr>
            <a:spLocks noGrp="1"/>
          </p:cNvSpPr>
          <p:nvPr>
            <p:ph type="dt" sz="half" idx="10"/>
          </p:nvPr>
        </p:nvSpPr>
        <p:spPr/>
        <p:txBody>
          <a:bodyPr/>
          <a:lstStyle/>
          <a:p>
            <a:fld id="{B9867A03-0D75-4281-ABBC-48F8F2265ADC}" type="datetime1">
              <a:rPr lang="en-US" smtClean="0"/>
              <a:t>11/9/2022</a:t>
            </a:fld>
            <a:endParaRPr lang="en-US"/>
          </a:p>
        </p:txBody>
      </p:sp>
      <p:sp>
        <p:nvSpPr>
          <p:cNvPr id="5" name="Footer Placeholder 4">
            <a:extLst>
              <a:ext uri="{FF2B5EF4-FFF2-40B4-BE49-F238E27FC236}">
                <a16:creationId xmlns:a16="http://schemas.microsoft.com/office/drawing/2014/main" id="{46975235-A7D4-CAB2-EA63-D3615E248BFB}"/>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7FC3ACC2-27B3-4D79-DC91-1DB96FEF516B}"/>
              </a:ext>
            </a:extLst>
          </p:cNvPr>
          <p:cNvSpPr>
            <a:spLocks noGrp="1"/>
          </p:cNvSpPr>
          <p:nvPr>
            <p:ph type="sldNum" sz="quarter" idx="12"/>
          </p:nvPr>
        </p:nvSpPr>
        <p:spPr/>
        <p:txBody>
          <a:bodyPr/>
          <a:lstStyle/>
          <a:p>
            <a:fld id="{DFDF98CC-160E-494C-8C3C-8CDC5FA257DE}" type="slidenum">
              <a:rPr lang="en-US" smtClean="0"/>
              <a:t>9</a:t>
            </a:fld>
            <a:endParaRPr lang="en-US"/>
          </a:p>
        </p:txBody>
      </p:sp>
    </p:spTree>
    <p:extLst>
      <p:ext uri="{BB962C8B-B14F-4D97-AF65-F5344CB8AC3E}">
        <p14:creationId xmlns:p14="http://schemas.microsoft.com/office/powerpoint/2010/main" val="3806346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TotalTime>
  <Words>4414</Words>
  <Application>Microsoft Office PowerPoint</Application>
  <PresentationFormat>Widescreen</PresentationFormat>
  <Paragraphs>274</Paragraphs>
  <Slides>39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Aelita</vt:lpstr>
      <vt:lpstr>Arial</vt:lpstr>
      <vt:lpstr>Bahnschrift</vt:lpstr>
      <vt:lpstr>Calibri</vt:lpstr>
      <vt:lpstr>Helvetica</vt:lpstr>
      <vt:lpstr>HelvLight</vt:lpstr>
      <vt:lpstr>inherit</vt:lpstr>
      <vt:lpstr>Circuit</vt:lpstr>
      <vt:lpstr>Module Nine: Civil Transgressions in a Digital Medium</vt:lpstr>
      <vt:lpstr>BEHOLD! THE FUTURE IS NOW!</vt:lpstr>
      <vt:lpstr>Bideo gaems</vt:lpstr>
      <vt:lpstr>But not all games are equal</vt:lpstr>
      <vt:lpstr>We play games for different reasons</vt:lpstr>
      <vt:lpstr>The Proteus effect</vt:lpstr>
      <vt:lpstr>Proteus Effect - Origins</vt:lpstr>
      <vt:lpstr>The Proteus effect on us</vt:lpstr>
      <vt:lpstr>The Proteus effect on us</vt:lpstr>
      <vt:lpstr>The Proteus effect</vt:lpstr>
      <vt:lpstr>The Proteus effect</vt:lpstr>
      <vt:lpstr>But obviously there is more to it</vt:lpstr>
      <vt:lpstr>I’d buy that for a dollar</vt:lpstr>
      <vt:lpstr>Factors that drive immersion</vt:lpstr>
      <vt:lpstr>The Milgram Obedience experiment</vt:lpstr>
      <vt:lpstr>The Milgram Obedience experiment</vt:lpstr>
      <vt:lpstr>The proteus effect on us</vt:lpstr>
      <vt:lpstr>Rules are made to be broken</vt:lpstr>
      <vt:lpstr>Game economies</vt:lpstr>
      <vt:lpstr>Case Studies in Gamification</vt:lpstr>
      <vt:lpstr>Virtual Items, real dollars</vt:lpstr>
      <vt:lpstr>Virtual theft and fraud</vt:lpstr>
      <vt:lpstr>Jurisdiction for lawsuits</vt:lpstr>
      <vt:lpstr>The Zippo Scale</vt:lpstr>
      <vt:lpstr>The Zippo Scale</vt:lpstr>
      <vt:lpstr>The Zippo Scale</vt:lpstr>
      <vt:lpstr>Zeran v. AOL - 1998</vt:lpstr>
      <vt:lpstr>PROCD V. ZEIDENBERG - 1996</vt:lpstr>
      <vt:lpstr>RELIGIOUS TECHNOLOGY CENTER V. NETCOM 1995</vt:lpstr>
      <vt:lpstr>PERFECT 10, INC. V. AMAZON.COM, INC. - 2007</vt:lpstr>
      <vt:lpstr>Brown et al v Google LLC et al</vt:lpstr>
      <vt:lpstr>Langford Basilisks</vt:lpstr>
      <vt:lpstr>Facts of the case</vt:lpstr>
      <vt:lpstr>Langford Basilisks</vt:lpstr>
      <vt:lpstr>PowerPoint Presentation</vt:lpstr>
      <vt:lpstr>Outcome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Seven: Civil Transgressions in a Digital Medium</dc:title>
  <dc:creator>Chad Johnson</dc:creator>
  <cp:lastModifiedBy>Johnson, Chad</cp:lastModifiedBy>
  <cp:revision>12</cp:revision>
  <dcterms:created xsi:type="dcterms:W3CDTF">2020-06-29T15:05:52Z</dcterms:created>
  <dcterms:modified xsi:type="dcterms:W3CDTF">2022-11-09T19:16:05Z</dcterms:modified>
</cp:coreProperties>
</file>